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256" r:id="rId5"/>
    <p:sldId id="264" r:id="rId6"/>
    <p:sldId id="268" r:id="rId7"/>
    <p:sldId id="261" r:id="rId8"/>
    <p:sldId id="260" r:id="rId9"/>
    <p:sldId id="262" r:id="rId10"/>
    <p:sldId id="259" r:id="rId11"/>
    <p:sldId id="263" r:id="rId12"/>
    <p:sldId id="257" r:id="rId13"/>
    <p:sldId id="267" r:id="rId14"/>
    <p:sldId id="265" r:id="rId15"/>
    <p:sldId id="270" r:id="rId16"/>
    <p:sldId id="269" r:id="rId17"/>
    <p:sldId id="271" r:id="rId18"/>
    <p:sldId id="272" r:id="rId19"/>
    <p:sldId id="273" r:id="rId20"/>
    <p:sldId id="274" r:id="rId21"/>
    <p:sldId id="275" r:id="rId22"/>
    <p:sldId id="276" r:id="rId23"/>
    <p:sldId id="277" r:id="rId24"/>
    <p:sldId id="282" r:id="rId25"/>
    <p:sldId id="288" r:id="rId26"/>
    <p:sldId id="278" r:id="rId27"/>
    <p:sldId id="279" r:id="rId28"/>
    <p:sldId id="280" r:id="rId29"/>
    <p:sldId id="283" r:id="rId30"/>
    <p:sldId id="281" r:id="rId31"/>
    <p:sldId id="284" r:id="rId32"/>
    <p:sldId id="285" r:id="rId33"/>
    <p:sldId id="287" r:id="rId34"/>
    <p:sldId id="286" r:id="rId35"/>
    <p:sldId id="289" r:id="rId36"/>
    <p:sldId id="290" r:id="rId37"/>
    <p:sldId id="291" r:id="rId38"/>
    <p:sldId id="292" r:id="rId39"/>
    <p:sldId id="301" r:id="rId40"/>
    <p:sldId id="302" r:id="rId41"/>
    <p:sldId id="304" r:id="rId42"/>
    <p:sldId id="303" r:id="rId43"/>
    <p:sldId id="293" r:id="rId44"/>
    <p:sldId id="295" r:id="rId45"/>
    <p:sldId id="296" r:id="rId46"/>
    <p:sldId id="297" r:id="rId47"/>
    <p:sldId id="294" r:id="rId48"/>
    <p:sldId id="299" r:id="rId49"/>
    <p:sldId id="298" r:id="rId50"/>
    <p:sldId id="300" r:id="rId51"/>
    <p:sldId id="305" r:id="rId52"/>
    <p:sldId id="306" r:id="rId53"/>
    <p:sldId id="307" r:id="rId54"/>
    <p:sldId id="30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16CD9-F2A9-4874-BC16-5E739CB997C9}" v="19" dt="2023-09-05T20:10:07.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560" autoAdjust="0"/>
  </p:normalViewPr>
  <p:slideViewPr>
    <p:cSldViewPr snapToGrid="0">
      <p:cViewPr varScale="1">
        <p:scale>
          <a:sx n="122" d="100"/>
          <a:sy n="122" d="100"/>
        </p:scale>
        <p:origin x="17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E69EB-8C08-4EB4-8185-FB6E01747AF0}" type="datetimeFigureOut">
              <a:rPr lang="fr-FR" smtClean="0"/>
              <a:t>06/09/2023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CA9C5-BFB1-44CF-B4E4-6B71C0F83ED9}" type="slidenum">
              <a:rPr lang="fr-FR" smtClean="0"/>
              <a:t>‹N°›</a:t>
            </a:fld>
            <a:endParaRPr lang="fr-FR"/>
          </a:p>
        </p:txBody>
      </p:sp>
    </p:spTree>
    <p:extLst>
      <p:ext uri="{BB962C8B-B14F-4D97-AF65-F5344CB8AC3E}">
        <p14:creationId xmlns:p14="http://schemas.microsoft.com/office/powerpoint/2010/main" val="375797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https://developer.hashicorp.com/terraform/tutorials/docker-get-started/install-cli</a:t>
            </a:r>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13</a:t>
            </a:fld>
            <a:endParaRPr lang="fr-FR"/>
          </a:p>
        </p:txBody>
      </p:sp>
    </p:spTree>
    <p:extLst>
      <p:ext uri="{BB962C8B-B14F-4D97-AF65-F5344CB8AC3E}">
        <p14:creationId xmlns:p14="http://schemas.microsoft.com/office/powerpoint/2010/main" val="1983572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https://buildvirtual.net/terraform-count-examples/</a:t>
            </a:r>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46</a:t>
            </a:fld>
            <a:endParaRPr lang="fr-FR"/>
          </a:p>
        </p:txBody>
      </p:sp>
    </p:spTree>
    <p:extLst>
      <p:ext uri="{BB962C8B-B14F-4D97-AF65-F5344CB8AC3E}">
        <p14:creationId xmlns:p14="http://schemas.microsoft.com/office/powerpoint/2010/main" val="362201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48</a:t>
            </a:fld>
            <a:endParaRPr lang="fr-FR"/>
          </a:p>
        </p:txBody>
      </p:sp>
    </p:spTree>
    <p:extLst>
      <p:ext uri="{BB962C8B-B14F-4D97-AF65-F5344CB8AC3E}">
        <p14:creationId xmlns:p14="http://schemas.microsoft.com/office/powerpoint/2010/main" val="821732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https://www.damyr.fr/posts/premier-module-terraform/</a:t>
            </a:r>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50</a:t>
            </a:fld>
            <a:endParaRPr lang="fr-FR"/>
          </a:p>
        </p:txBody>
      </p:sp>
    </p:spTree>
    <p:extLst>
      <p:ext uri="{BB962C8B-B14F-4D97-AF65-F5344CB8AC3E}">
        <p14:creationId xmlns:p14="http://schemas.microsoft.com/office/powerpoint/2010/main" val="169522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https://spacelift.io/blog/terraform-locals</a:t>
            </a:r>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51</a:t>
            </a:fld>
            <a:endParaRPr lang="fr-FR"/>
          </a:p>
        </p:txBody>
      </p:sp>
    </p:spTree>
    <p:extLst>
      <p:ext uri="{BB962C8B-B14F-4D97-AF65-F5344CB8AC3E}">
        <p14:creationId xmlns:p14="http://schemas.microsoft.com/office/powerpoint/2010/main" val="365033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https://developer.hashicorp.com/terraform/language/providers</a:t>
            </a:r>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14</a:t>
            </a:fld>
            <a:endParaRPr lang="fr-FR"/>
          </a:p>
        </p:txBody>
      </p:sp>
    </p:spTree>
    <p:extLst>
      <p:ext uri="{BB962C8B-B14F-4D97-AF65-F5344CB8AC3E}">
        <p14:creationId xmlns:p14="http://schemas.microsoft.com/office/powerpoint/2010/main" val="191860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15</a:t>
            </a:fld>
            <a:endParaRPr lang="fr-FR"/>
          </a:p>
        </p:txBody>
      </p:sp>
    </p:spTree>
    <p:extLst>
      <p:ext uri="{BB962C8B-B14F-4D97-AF65-F5344CB8AC3E}">
        <p14:creationId xmlns:p14="http://schemas.microsoft.com/office/powerpoint/2010/main" val="270760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30</a:t>
            </a:fld>
            <a:endParaRPr lang="fr-FR"/>
          </a:p>
        </p:txBody>
      </p:sp>
    </p:spTree>
    <p:extLst>
      <p:ext uri="{BB962C8B-B14F-4D97-AF65-F5344CB8AC3E}">
        <p14:creationId xmlns:p14="http://schemas.microsoft.com/office/powerpoint/2010/main" val="181754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https://developer.hashicorp.com/terraform/language/values/variables</a:t>
            </a:r>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31</a:t>
            </a:fld>
            <a:endParaRPr lang="fr-FR"/>
          </a:p>
        </p:txBody>
      </p:sp>
    </p:spTree>
    <p:extLst>
      <p:ext uri="{BB962C8B-B14F-4D97-AF65-F5344CB8AC3E}">
        <p14:creationId xmlns:p14="http://schemas.microsoft.com/office/powerpoint/2010/main" val="147228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https://stackoverflow.com/questions/63845957/terraform-saving-output-to-file</a:t>
            </a:r>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36</a:t>
            </a:fld>
            <a:endParaRPr lang="fr-FR"/>
          </a:p>
        </p:txBody>
      </p:sp>
    </p:spTree>
    <p:extLst>
      <p:ext uri="{BB962C8B-B14F-4D97-AF65-F5344CB8AC3E}">
        <p14:creationId xmlns:p14="http://schemas.microsoft.com/office/powerpoint/2010/main" val="169703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38</a:t>
            </a:fld>
            <a:endParaRPr lang="fr-FR"/>
          </a:p>
        </p:txBody>
      </p:sp>
    </p:spTree>
    <p:extLst>
      <p:ext uri="{BB962C8B-B14F-4D97-AF65-F5344CB8AC3E}">
        <p14:creationId xmlns:p14="http://schemas.microsoft.com/office/powerpoint/2010/main" val="253045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https://developer.hashicorp.com/terraform/language/meta-arguments/depends_on</a:t>
            </a:r>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42</a:t>
            </a:fld>
            <a:endParaRPr lang="fr-FR"/>
          </a:p>
        </p:txBody>
      </p:sp>
    </p:spTree>
    <p:extLst>
      <p:ext uri="{BB962C8B-B14F-4D97-AF65-F5344CB8AC3E}">
        <p14:creationId xmlns:p14="http://schemas.microsoft.com/office/powerpoint/2010/main" val="353597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https://buildvirtual.net/terraform-count-examples/</a:t>
            </a:r>
          </a:p>
        </p:txBody>
      </p:sp>
      <p:sp>
        <p:nvSpPr>
          <p:cNvPr id="4" name="Espace réservé du numéro de diapositive 3"/>
          <p:cNvSpPr>
            <a:spLocks noGrp="1"/>
          </p:cNvSpPr>
          <p:nvPr>
            <p:ph type="sldNum" sz="quarter" idx="5"/>
          </p:nvPr>
        </p:nvSpPr>
        <p:spPr/>
        <p:txBody>
          <a:bodyPr/>
          <a:lstStyle/>
          <a:p>
            <a:fld id="{36ACA9C5-BFB1-44CF-B4E4-6B71C0F83ED9}" type="slidenum">
              <a:rPr lang="fr-FR" smtClean="0"/>
              <a:t>44</a:t>
            </a:fld>
            <a:endParaRPr lang="fr-FR"/>
          </a:p>
        </p:txBody>
      </p:sp>
    </p:spTree>
    <p:extLst>
      <p:ext uri="{BB962C8B-B14F-4D97-AF65-F5344CB8AC3E}">
        <p14:creationId xmlns:p14="http://schemas.microsoft.com/office/powerpoint/2010/main" val="122372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793F95E-A9F8-4E17-89CA-50256E675768}" type="datetimeFigureOut">
              <a:rPr lang="fr-FR" smtClean="0"/>
              <a:t>06/09/2023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314119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793F95E-A9F8-4E17-89CA-50256E675768}" type="datetimeFigureOut">
              <a:rPr lang="fr-FR" smtClean="0"/>
              <a:t>06/09/2023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2373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793F95E-A9F8-4E17-89CA-50256E675768}" type="datetimeFigureOut">
              <a:rPr lang="fr-FR" smtClean="0"/>
              <a:t>06/09/2023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477946-9FF6-42E8-B2FA-0193ED4CFC7C}"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262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793F95E-A9F8-4E17-89CA-50256E675768}" type="datetimeFigureOut">
              <a:rPr lang="fr-FR" smtClean="0"/>
              <a:t>06/09/2023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3328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793F95E-A9F8-4E17-89CA-50256E675768}" type="datetimeFigureOut">
              <a:rPr lang="fr-FR" smtClean="0"/>
              <a:t>06/09/2023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477946-9FF6-42E8-B2FA-0193ED4CFC7C}"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824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793F95E-A9F8-4E17-89CA-50256E675768}" type="datetimeFigureOut">
              <a:rPr lang="fr-FR" smtClean="0"/>
              <a:t>06/09/2023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2715587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793F95E-A9F8-4E17-89CA-50256E675768}" type="datetimeFigureOut">
              <a:rPr lang="fr-FR" smtClean="0"/>
              <a:t>06/09/2023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146358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793F95E-A9F8-4E17-89CA-50256E675768}" type="datetimeFigureOut">
              <a:rPr lang="fr-FR" smtClean="0"/>
              <a:t>06/09/2023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215940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793F95E-A9F8-4E17-89CA-50256E675768}" type="datetimeFigureOut">
              <a:rPr lang="fr-FR" smtClean="0"/>
              <a:t>06/09/2023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321471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793F95E-A9F8-4E17-89CA-50256E675768}" type="datetimeFigureOut">
              <a:rPr lang="fr-FR" smtClean="0"/>
              <a:t>06/09/2023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80592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793F95E-A9F8-4E17-89CA-50256E675768}" type="datetimeFigureOut">
              <a:rPr lang="fr-FR" smtClean="0"/>
              <a:t>06/09/2023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230615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793F95E-A9F8-4E17-89CA-50256E675768}" type="datetimeFigureOut">
              <a:rPr lang="fr-FR" smtClean="0"/>
              <a:t>06/09/2023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353837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93F95E-A9F8-4E17-89CA-50256E675768}" type="datetimeFigureOut">
              <a:rPr lang="fr-FR" smtClean="0"/>
              <a:t>06/09/2023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309937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3F95E-A9F8-4E17-89CA-50256E675768}" type="datetimeFigureOut">
              <a:rPr lang="fr-FR" smtClean="0"/>
              <a:t>06/09/2023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377191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793F95E-A9F8-4E17-89CA-50256E675768}" type="datetimeFigureOut">
              <a:rPr lang="fr-FR" smtClean="0"/>
              <a:t>06/09/2023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396178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793F95E-A9F8-4E17-89CA-50256E675768}" type="datetimeFigureOut">
              <a:rPr lang="fr-FR" smtClean="0"/>
              <a:t>06/09/2023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477946-9FF6-42E8-B2FA-0193ED4CFC7C}" type="slidenum">
              <a:rPr lang="fr-FR" smtClean="0"/>
              <a:t>‹N°›</a:t>
            </a:fld>
            <a:endParaRPr lang="fr-FR"/>
          </a:p>
        </p:txBody>
      </p:sp>
    </p:spTree>
    <p:extLst>
      <p:ext uri="{BB962C8B-B14F-4D97-AF65-F5344CB8AC3E}">
        <p14:creationId xmlns:p14="http://schemas.microsoft.com/office/powerpoint/2010/main" val="292357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93F95E-A9F8-4E17-89CA-50256E675768}" type="datetimeFigureOut">
              <a:rPr lang="fr-FR" smtClean="0"/>
              <a:t>06/09/2023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477946-9FF6-42E8-B2FA-0193ED4CFC7C}" type="slidenum">
              <a:rPr lang="fr-FR" smtClean="0"/>
              <a:t>‹N°›</a:t>
            </a:fld>
            <a:endParaRPr lang="fr-FR"/>
          </a:p>
        </p:txBody>
      </p:sp>
    </p:spTree>
    <p:extLst>
      <p:ext uri="{BB962C8B-B14F-4D97-AF65-F5344CB8AC3E}">
        <p14:creationId xmlns:p14="http://schemas.microsoft.com/office/powerpoint/2010/main" val="2571209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eveloper.hashicorp.com/terraform/tutorials/docker-get-started/install-cl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hyperlink" Target="mailto:benjamin.belaud@hotmail.com"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eveloper.hashicorp.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A2011A-2B9B-6D83-E563-79CA499C1532}"/>
              </a:ext>
            </a:extLst>
          </p:cNvPr>
          <p:cNvSpPr>
            <a:spLocks noGrp="1"/>
          </p:cNvSpPr>
          <p:nvPr>
            <p:ph type="ctrTitle"/>
          </p:nvPr>
        </p:nvSpPr>
        <p:spPr>
          <a:xfrm>
            <a:off x="1593777" y="1710268"/>
            <a:ext cx="7766936" cy="1646302"/>
          </a:xfrm>
        </p:spPr>
        <p:txBody>
          <a:bodyPr/>
          <a:lstStyle/>
          <a:p>
            <a:r>
              <a:rPr lang="fr-FR" dirty="0"/>
              <a:t>INFR050 </a:t>
            </a:r>
            <a:r>
              <a:rPr lang="fr-FR" dirty="0" err="1"/>
              <a:t>Terraform</a:t>
            </a:r>
            <a:endParaRPr lang="fr-FR" dirty="0"/>
          </a:p>
        </p:txBody>
      </p:sp>
      <p:sp>
        <p:nvSpPr>
          <p:cNvPr id="3" name="Sous-titre 2">
            <a:extLst>
              <a:ext uri="{FF2B5EF4-FFF2-40B4-BE49-F238E27FC236}">
                <a16:creationId xmlns:a16="http://schemas.microsoft.com/office/drawing/2014/main" id="{C81D987A-93A3-0933-395C-63DDF2E9CF42}"/>
              </a:ext>
            </a:extLst>
          </p:cNvPr>
          <p:cNvSpPr>
            <a:spLocks noGrp="1"/>
          </p:cNvSpPr>
          <p:nvPr>
            <p:ph type="subTitle" idx="1"/>
          </p:nvPr>
        </p:nvSpPr>
        <p:spPr/>
        <p:txBody>
          <a:bodyPr/>
          <a:lstStyle/>
          <a:p>
            <a:r>
              <a:rPr lang="fr-FR" dirty="0" err="1"/>
              <a:t>Orchestratrer</a:t>
            </a:r>
            <a:r>
              <a:rPr lang="fr-FR" dirty="0"/>
              <a:t> des déploiements</a:t>
            </a:r>
          </a:p>
        </p:txBody>
      </p:sp>
      <p:pic>
        <p:nvPicPr>
          <p:cNvPr id="5" name="Graphique 4">
            <a:extLst>
              <a:ext uri="{FF2B5EF4-FFF2-40B4-BE49-F238E27FC236}">
                <a16:creationId xmlns:a16="http://schemas.microsoft.com/office/drawing/2014/main" id="{51EC9F02-476F-D5AB-9603-197DECEC61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873" y="2583940"/>
            <a:ext cx="3906788" cy="1953394"/>
          </a:xfrm>
          <a:prstGeom prst="rect">
            <a:avLst/>
          </a:prstGeom>
        </p:spPr>
      </p:pic>
    </p:spTree>
    <p:extLst>
      <p:ext uri="{BB962C8B-B14F-4D97-AF65-F5344CB8AC3E}">
        <p14:creationId xmlns:p14="http://schemas.microsoft.com/office/powerpoint/2010/main" val="2671146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673E56-01E4-57C4-758E-7B54E315BA48}"/>
              </a:ext>
            </a:extLst>
          </p:cNvPr>
          <p:cNvSpPr>
            <a:spLocks noGrp="1"/>
          </p:cNvSpPr>
          <p:nvPr>
            <p:ph type="title"/>
          </p:nvPr>
        </p:nvSpPr>
        <p:spPr/>
        <p:txBody>
          <a:bodyPr/>
          <a:lstStyle/>
          <a:p>
            <a:r>
              <a:rPr lang="fr-FR" dirty="0"/>
              <a:t>L’apprentissage par la pratique : le </a:t>
            </a:r>
            <a:r>
              <a:rPr lang="fr-FR" dirty="0" err="1"/>
              <a:t>lab</a:t>
            </a:r>
            <a:endParaRPr lang="fr-FR" dirty="0"/>
          </a:p>
        </p:txBody>
      </p:sp>
      <p:sp>
        <p:nvSpPr>
          <p:cNvPr id="3" name="Espace réservé du texte 2">
            <a:extLst>
              <a:ext uri="{FF2B5EF4-FFF2-40B4-BE49-F238E27FC236}">
                <a16:creationId xmlns:a16="http://schemas.microsoft.com/office/drawing/2014/main" id="{9BF9EF81-8D9C-97EE-90EA-DDD3D2AF096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84242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705E7C-C8F9-4A9E-A81E-47714E7BA17D}"/>
              </a:ext>
            </a:extLst>
          </p:cNvPr>
          <p:cNvSpPr>
            <a:spLocks noGrp="1"/>
          </p:cNvSpPr>
          <p:nvPr>
            <p:ph type="title"/>
          </p:nvPr>
        </p:nvSpPr>
        <p:spPr/>
        <p:txBody>
          <a:bodyPr/>
          <a:lstStyle/>
          <a:p>
            <a:r>
              <a:rPr lang="fr-FR" dirty="0"/>
              <a:t>Comment utiliser </a:t>
            </a:r>
            <a:r>
              <a:rPr lang="fr-FR" dirty="0" err="1"/>
              <a:t>Terraform</a:t>
            </a:r>
            <a:endParaRPr lang="fr-FR" dirty="0"/>
          </a:p>
        </p:txBody>
      </p:sp>
      <p:sp>
        <p:nvSpPr>
          <p:cNvPr id="3" name="Espace réservé du contenu 2">
            <a:extLst>
              <a:ext uri="{FF2B5EF4-FFF2-40B4-BE49-F238E27FC236}">
                <a16:creationId xmlns:a16="http://schemas.microsoft.com/office/drawing/2014/main" id="{E5279D63-DA32-CFB0-6300-D8C90418E97D}"/>
              </a:ext>
            </a:extLst>
          </p:cNvPr>
          <p:cNvSpPr>
            <a:spLocks noGrp="1"/>
          </p:cNvSpPr>
          <p:nvPr>
            <p:ph idx="1"/>
          </p:nvPr>
        </p:nvSpPr>
        <p:spPr/>
        <p:txBody>
          <a:bodyPr/>
          <a:lstStyle/>
          <a:p>
            <a:endParaRPr lang="fr-FR" dirty="0"/>
          </a:p>
          <a:p>
            <a:r>
              <a:rPr lang="fr-FR" dirty="0"/>
              <a:t>On peut se servir de l’outil de </a:t>
            </a:r>
            <a:r>
              <a:rPr lang="fr-FR" dirty="0" err="1"/>
              <a:t>terraform</a:t>
            </a:r>
            <a:r>
              <a:rPr lang="fr-FR" dirty="0"/>
              <a:t> cloud </a:t>
            </a:r>
          </a:p>
          <a:p>
            <a:r>
              <a:rPr lang="fr-FR" dirty="0"/>
              <a:t>Utiliser son poste ou server (linux/</a:t>
            </a:r>
            <a:r>
              <a:rPr lang="fr-FR" dirty="0" err="1"/>
              <a:t>windows</a:t>
            </a:r>
            <a:r>
              <a:rPr lang="fr-FR" dirty="0"/>
              <a:t>/</a:t>
            </a:r>
            <a:r>
              <a:rPr lang="fr-FR" dirty="0" err="1"/>
              <a:t>macos</a:t>
            </a:r>
            <a:r>
              <a:rPr lang="fr-FR" dirty="0"/>
              <a:t>) sous forme de commande classique</a:t>
            </a:r>
          </a:p>
          <a:p>
            <a:r>
              <a:rPr lang="fr-FR" dirty="0"/>
              <a:t>Passer via des conteneurs (intéressant pour du déploiement continu)</a:t>
            </a:r>
          </a:p>
        </p:txBody>
      </p:sp>
    </p:spTree>
    <p:extLst>
      <p:ext uri="{BB962C8B-B14F-4D97-AF65-F5344CB8AC3E}">
        <p14:creationId xmlns:p14="http://schemas.microsoft.com/office/powerpoint/2010/main" val="266417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05166-0286-F85D-2670-9BBE54DF3FC0}"/>
              </a:ext>
            </a:extLst>
          </p:cNvPr>
          <p:cNvSpPr>
            <a:spLocks noGrp="1"/>
          </p:cNvSpPr>
          <p:nvPr>
            <p:ph type="title"/>
          </p:nvPr>
        </p:nvSpPr>
        <p:spPr/>
        <p:txBody>
          <a:bodyPr/>
          <a:lstStyle/>
          <a:p>
            <a:r>
              <a:rPr lang="fr-FR" dirty="0"/>
              <a:t>Les prérequis pour le </a:t>
            </a:r>
            <a:r>
              <a:rPr lang="fr-FR" dirty="0" err="1"/>
              <a:t>lab</a:t>
            </a:r>
            <a:r>
              <a:rPr lang="fr-FR" dirty="0"/>
              <a:t> </a:t>
            </a:r>
          </a:p>
        </p:txBody>
      </p:sp>
      <p:sp>
        <p:nvSpPr>
          <p:cNvPr id="3" name="Espace réservé du contenu 2">
            <a:extLst>
              <a:ext uri="{FF2B5EF4-FFF2-40B4-BE49-F238E27FC236}">
                <a16:creationId xmlns:a16="http://schemas.microsoft.com/office/drawing/2014/main" id="{FB508E2C-6193-1E4C-AA6E-D15EEB78B524}"/>
              </a:ext>
            </a:extLst>
          </p:cNvPr>
          <p:cNvSpPr>
            <a:spLocks noGrp="1"/>
          </p:cNvSpPr>
          <p:nvPr>
            <p:ph idx="1"/>
          </p:nvPr>
        </p:nvSpPr>
        <p:spPr/>
        <p:txBody>
          <a:bodyPr/>
          <a:lstStyle/>
          <a:p>
            <a:r>
              <a:rPr lang="fr-FR" dirty="0"/>
              <a:t>Un accès à Azure via votre compte </a:t>
            </a:r>
            <a:r>
              <a:rPr lang="fr-FR" dirty="0" err="1"/>
              <a:t>igs</a:t>
            </a:r>
            <a:endParaRPr lang="fr-FR" dirty="0"/>
          </a:p>
          <a:p>
            <a:r>
              <a:rPr lang="fr-FR" dirty="0"/>
              <a:t>Une </a:t>
            </a:r>
            <a:r>
              <a:rPr lang="fr-FR" dirty="0" err="1"/>
              <a:t>vm</a:t>
            </a:r>
            <a:r>
              <a:rPr lang="fr-FR" dirty="0"/>
              <a:t> sous linux pour que tout le monde soit au même point (une </a:t>
            </a:r>
            <a:r>
              <a:rPr lang="fr-FR" dirty="0" err="1"/>
              <a:t>vm</a:t>
            </a:r>
            <a:r>
              <a:rPr lang="fr-FR" dirty="0"/>
              <a:t> style </a:t>
            </a:r>
            <a:r>
              <a:rPr lang="fr-FR" dirty="0" err="1"/>
              <a:t>debian</a:t>
            </a:r>
            <a:r>
              <a:rPr lang="fr-FR" dirty="0"/>
              <a:t>/</a:t>
            </a:r>
            <a:r>
              <a:rPr lang="fr-FR" dirty="0" err="1"/>
              <a:t>ubuntu</a:t>
            </a:r>
            <a:r>
              <a:rPr lang="fr-FR" dirty="0"/>
              <a:t> fera très bien l’affaire)</a:t>
            </a:r>
          </a:p>
          <a:p>
            <a:r>
              <a:rPr lang="fr-FR" dirty="0"/>
              <a:t>Installer l’Azure CLI sur la </a:t>
            </a:r>
            <a:r>
              <a:rPr lang="fr-FR" dirty="0" err="1"/>
              <a:t>vm</a:t>
            </a:r>
            <a:r>
              <a:rPr lang="fr-FR" dirty="0"/>
              <a:t> </a:t>
            </a:r>
          </a:p>
          <a:p>
            <a:r>
              <a:rPr lang="fr-FR" dirty="0"/>
              <a:t>Evidemment, un accès internet non restrictif pour accéder à Azure et son azure provider. </a:t>
            </a:r>
          </a:p>
          <a:p>
            <a:endParaRPr lang="fr-FR" dirty="0"/>
          </a:p>
        </p:txBody>
      </p:sp>
    </p:spTree>
    <p:extLst>
      <p:ext uri="{BB962C8B-B14F-4D97-AF65-F5344CB8AC3E}">
        <p14:creationId xmlns:p14="http://schemas.microsoft.com/office/powerpoint/2010/main" val="178934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EC064E-DB12-264D-9913-86F7A557805F}"/>
              </a:ext>
            </a:extLst>
          </p:cNvPr>
          <p:cNvSpPr>
            <a:spLocks noGrp="1"/>
          </p:cNvSpPr>
          <p:nvPr>
            <p:ph type="title"/>
          </p:nvPr>
        </p:nvSpPr>
        <p:spPr/>
        <p:txBody>
          <a:bodyPr/>
          <a:lstStyle/>
          <a:p>
            <a:r>
              <a:rPr lang="fr-FR" dirty="0"/>
              <a:t>Comment installer </a:t>
            </a:r>
            <a:r>
              <a:rPr lang="fr-FR" dirty="0" err="1"/>
              <a:t>terraform</a:t>
            </a:r>
            <a:r>
              <a:rPr lang="fr-FR" dirty="0"/>
              <a:t> en local</a:t>
            </a:r>
          </a:p>
        </p:txBody>
      </p:sp>
      <p:sp>
        <p:nvSpPr>
          <p:cNvPr id="3" name="Espace réservé du contenu 2">
            <a:extLst>
              <a:ext uri="{FF2B5EF4-FFF2-40B4-BE49-F238E27FC236}">
                <a16:creationId xmlns:a16="http://schemas.microsoft.com/office/drawing/2014/main" id="{271E8D8A-7D42-1DB3-7D28-E706BCE9828A}"/>
              </a:ext>
            </a:extLst>
          </p:cNvPr>
          <p:cNvSpPr>
            <a:spLocks noGrp="1"/>
          </p:cNvSpPr>
          <p:nvPr>
            <p:ph idx="1"/>
          </p:nvPr>
        </p:nvSpPr>
        <p:spPr/>
        <p:txBody>
          <a:bodyPr/>
          <a:lstStyle/>
          <a:p>
            <a:r>
              <a:rPr lang="fr-FR" dirty="0">
                <a:hlinkClick r:id="rId3"/>
              </a:rPr>
              <a:t>https://developer.hashicorp.com/terraform/tutorials/docker-get-started/install-cli</a:t>
            </a:r>
            <a:endParaRPr lang="fr-FR" dirty="0"/>
          </a:p>
          <a:p>
            <a:endParaRPr lang="fr-FR" dirty="0"/>
          </a:p>
          <a:p>
            <a:r>
              <a:rPr lang="fr-FR" dirty="0"/>
              <a:t>On va créer un dossier dédié pour nos tests sous le nom </a:t>
            </a:r>
            <a:r>
              <a:rPr lang="fr-FR" dirty="0" err="1"/>
              <a:t>terraform</a:t>
            </a:r>
            <a:r>
              <a:rPr lang="fr-FR" dirty="0"/>
              <a:t>/</a:t>
            </a:r>
          </a:p>
        </p:txBody>
      </p:sp>
    </p:spTree>
    <p:extLst>
      <p:ext uri="{BB962C8B-B14F-4D97-AF65-F5344CB8AC3E}">
        <p14:creationId xmlns:p14="http://schemas.microsoft.com/office/powerpoint/2010/main" val="266549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94B7F-8D9C-A8A4-AF01-BC94322CB0D7}"/>
              </a:ext>
            </a:extLst>
          </p:cNvPr>
          <p:cNvSpPr>
            <a:spLocks noGrp="1"/>
          </p:cNvSpPr>
          <p:nvPr>
            <p:ph type="title"/>
          </p:nvPr>
        </p:nvSpPr>
        <p:spPr/>
        <p:txBody>
          <a:bodyPr/>
          <a:lstStyle/>
          <a:p>
            <a:r>
              <a:rPr lang="fr-FR" dirty="0"/>
              <a:t>Vocabulaire : Le provider</a:t>
            </a:r>
          </a:p>
        </p:txBody>
      </p:sp>
      <p:sp>
        <p:nvSpPr>
          <p:cNvPr id="3" name="Espace réservé du contenu 2">
            <a:extLst>
              <a:ext uri="{FF2B5EF4-FFF2-40B4-BE49-F238E27FC236}">
                <a16:creationId xmlns:a16="http://schemas.microsoft.com/office/drawing/2014/main" id="{A6568040-4646-27C8-3D30-C38300B9AA17}"/>
              </a:ext>
            </a:extLst>
          </p:cNvPr>
          <p:cNvSpPr>
            <a:spLocks noGrp="1"/>
          </p:cNvSpPr>
          <p:nvPr>
            <p:ph idx="1"/>
          </p:nvPr>
        </p:nvSpPr>
        <p:spPr/>
        <p:txBody>
          <a:bodyPr>
            <a:normAutofit fontScale="92500" lnSpcReduction="20000"/>
          </a:bodyPr>
          <a:lstStyle/>
          <a:p>
            <a:r>
              <a:rPr lang="fr-FR" dirty="0"/>
              <a:t>Le provider est l’élément qui va permettre à </a:t>
            </a:r>
            <a:r>
              <a:rPr lang="fr-FR" dirty="0" err="1"/>
              <a:t>terraform</a:t>
            </a:r>
            <a:r>
              <a:rPr lang="fr-FR" dirty="0"/>
              <a:t> de communiquer avec la plateforme que vous souhaitez</a:t>
            </a:r>
          </a:p>
          <a:p>
            <a:r>
              <a:rPr lang="fr-FR" dirty="0"/>
              <a:t>Il va donc traduire du </a:t>
            </a:r>
            <a:r>
              <a:rPr lang="fr-FR" dirty="0" err="1"/>
              <a:t>Terraform</a:t>
            </a:r>
            <a:r>
              <a:rPr lang="fr-FR" dirty="0"/>
              <a:t> </a:t>
            </a:r>
            <a:r>
              <a:rPr lang="fr-FR" dirty="0" err="1"/>
              <a:t>Hashicorp</a:t>
            </a:r>
            <a:r>
              <a:rPr lang="fr-FR" dirty="0"/>
              <a:t> </a:t>
            </a:r>
            <a:r>
              <a:rPr lang="fr-FR" dirty="0" err="1"/>
              <a:t>Language</a:t>
            </a:r>
            <a:r>
              <a:rPr lang="fr-FR" dirty="0"/>
              <a:t> en instructions API </a:t>
            </a:r>
          </a:p>
          <a:p>
            <a:r>
              <a:rPr lang="fr-FR" dirty="0"/>
              <a:t>On peut soit mettre en faire (en Go) https://developer.hashicorp.com/terraform/tutorials/providers-plugin-framework</a:t>
            </a:r>
          </a:p>
          <a:p>
            <a:endParaRPr lang="fr-FR" dirty="0"/>
          </a:p>
          <a:p>
            <a:endParaRPr lang="fr-FR" dirty="0"/>
          </a:p>
          <a:p>
            <a:endParaRPr lang="fr-FR" dirty="0"/>
          </a:p>
          <a:p>
            <a:endParaRPr lang="fr-FR" dirty="0"/>
          </a:p>
          <a:p>
            <a:endParaRPr lang="fr-FR" dirty="0"/>
          </a:p>
          <a:p>
            <a:endParaRPr lang="fr-FR" dirty="0"/>
          </a:p>
          <a:p>
            <a:r>
              <a:rPr lang="fr-FR" dirty="0"/>
              <a:t>https://registry.terraform.io/browse/providers</a:t>
            </a:r>
          </a:p>
        </p:txBody>
      </p:sp>
      <p:pic>
        <p:nvPicPr>
          <p:cNvPr id="5" name="Image 4" descr="Une image contenant texte, Graphique, Police, logo&#10;&#10;Description générée automatiquement">
            <a:extLst>
              <a:ext uri="{FF2B5EF4-FFF2-40B4-BE49-F238E27FC236}">
                <a16:creationId xmlns:a16="http://schemas.microsoft.com/office/drawing/2014/main" id="{E3FD0F46-2DBB-C967-14CD-2AB6A37A4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927" y="3606271"/>
            <a:ext cx="6620597" cy="1800273"/>
          </a:xfrm>
          <a:prstGeom prst="rect">
            <a:avLst/>
          </a:prstGeom>
        </p:spPr>
      </p:pic>
    </p:spTree>
    <p:extLst>
      <p:ext uri="{BB962C8B-B14F-4D97-AF65-F5344CB8AC3E}">
        <p14:creationId xmlns:p14="http://schemas.microsoft.com/office/powerpoint/2010/main" val="59389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48C12-D736-C1F5-B723-4CBD62F96179}"/>
              </a:ext>
            </a:extLst>
          </p:cNvPr>
          <p:cNvSpPr>
            <a:spLocks noGrp="1"/>
          </p:cNvSpPr>
          <p:nvPr>
            <p:ph type="title"/>
          </p:nvPr>
        </p:nvSpPr>
        <p:spPr/>
        <p:txBody>
          <a:bodyPr/>
          <a:lstStyle/>
          <a:p>
            <a:r>
              <a:rPr lang="fr-FR" dirty="0"/>
              <a:t>Exemple d’un provider : le provider azure </a:t>
            </a:r>
          </a:p>
        </p:txBody>
      </p:sp>
      <p:pic>
        <p:nvPicPr>
          <p:cNvPr id="5" name="Espace réservé du contenu 4" descr="Une image contenant texte, capture d’écran, logiciel, Système d’exploitation&#10;&#10;Description générée automatiquement">
            <a:extLst>
              <a:ext uri="{FF2B5EF4-FFF2-40B4-BE49-F238E27FC236}">
                <a16:creationId xmlns:a16="http://schemas.microsoft.com/office/drawing/2014/main" id="{2943E315-E5D2-E0F6-B4C1-5C79AF8AF5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9877" y="1844431"/>
            <a:ext cx="6866216" cy="4732927"/>
          </a:xfrm>
        </p:spPr>
      </p:pic>
    </p:spTree>
    <p:extLst>
      <p:ext uri="{BB962C8B-B14F-4D97-AF65-F5344CB8AC3E}">
        <p14:creationId xmlns:p14="http://schemas.microsoft.com/office/powerpoint/2010/main" val="120732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29895-2726-77F3-7C79-D3CF5682B8CF}"/>
              </a:ext>
            </a:extLst>
          </p:cNvPr>
          <p:cNvSpPr>
            <a:spLocks noGrp="1"/>
          </p:cNvSpPr>
          <p:nvPr>
            <p:ph type="title"/>
          </p:nvPr>
        </p:nvSpPr>
        <p:spPr/>
        <p:txBody>
          <a:bodyPr/>
          <a:lstStyle/>
          <a:p>
            <a:r>
              <a:rPr lang="fr-FR" dirty="0"/>
              <a:t>Le workflow d’un déploiement </a:t>
            </a:r>
            <a:r>
              <a:rPr lang="fr-FR" dirty="0" err="1"/>
              <a:t>Terraform</a:t>
            </a:r>
            <a:endParaRPr lang="fr-FR" dirty="0"/>
          </a:p>
        </p:txBody>
      </p:sp>
      <p:pic>
        <p:nvPicPr>
          <p:cNvPr id="5" name="Espace réservé du contenu 4" descr="Une image contenant capture d’écran, texte, Police, ligne&#10;&#10;Description générée automatiquement">
            <a:extLst>
              <a:ext uri="{FF2B5EF4-FFF2-40B4-BE49-F238E27FC236}">
                <a16:creationId xmlns:a16="http://schemas.microsoft.com/office/drawing/2014/main" id="{33EE8C1A-D318-A0F7-8A91-D5F5008A40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886" y="3149223"/>
            <a:ext cx="9098841" cy="1320800"/>
          </a:xfrm>
        </p:spPr>
      </p:pic>
    </p:spTree>
    <p:extLst>
      <p:ext uri="{BB962C8B-B14F-4D97-AF65-F5344CB8AC3E}">
        <p14:creationId xmlns:p14="http://schemas.microsoft.com/office/powerpoint/2010/main" val="284978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23859-765E-4C24-D8C1-27DAA41CFAFD}"/>
              </a:ext>
            </a:extLst>
          </p:cNvPr>
          <p:cNvSpPr>
            <a:spLocks noGrp="1"/>
          </p:cNvSpPr>
          <p:nvPr>
            <p:ph type="title"/>
          </p:nvPr>
        </p:nvSpPr>
        <p:spPr/>
        <p:txBody>
          <a:bodyPr/>
          <a:lstStyle/>
          <a:p>
            <a:r>
              <a:rPr lang="fr-FR" dirty="0" err="1"/>
              <a:t>Terraform</a:t>
            </a:r>
            <a:r>
              <a:rPr lang="fr-FR" dirty="0"/>
              <a:t> init</a:t>
            </a:r>
          </a:p>
        </p:txBody>
      </p:sp>
      <p:sp>
        <p:nvSpPr>
          <p:cNvPr id="3" name="Espace réservé du contenu 2">
            <a:extLst>
              <a:ext uri="{FF2B5EF4-FFF2-40B4-BE49-F238E27FC236}">
                <a16:creationId xmlns:a16="http://schemas.microsoft.com/office/drawing/2014/main" id="{1BA04D7C-01DB-6CCF-3960-D6AD107976C2}"/>
              </a:ext>
            </a:extLst>
          </p:cNvPr>
          <p:cNvSpPr>
            <a:spLocks noGrp="1"/>
          </p:cNvSpPr>
          <p:nvPr>
            <p:ph idx="1"/>
          </p:nvPr>
        </p:nvSpPr>
        <p:spPr/>
        <p:txBody>
          <a:bodyPr/>
          <a:lstStyle/>
          <a:p>
            <a:r>
              <a:rPr lang="fr-FR" dirty="0"/>
              <a:t>La fonction principale est d’installer le provider demandé au besoin et de vérifier la version</a:t>
            </a:r>
          </a:p>
          <a:p>
            <a:r>
              <a:rPr lang="fr-FR" dirty="0"/>
              <a:t>Sinon elle permet aussi d’installer les modules (on verra plus tard)</a:t>
            </a:r>
          </a:p>
        </p:txBody>
      </p:sp>
    </p:spTree>
    <p:extLst>
      <p:ext uri="{BB962C8B-B14F-4D97-AF65-F5344CB8AC3E}">
        <p14:creationId xmlns:p14="http://schemas.microsoft.com/office/powerpoint/2010/main" val="195471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5FC053-523E-20E7-987A-76A6932299C2}"/>
              </a:ext>
            </a:extLst>
          </p:cNvPr>
          <p:cNvSpPr>
            <a:spLocks noGrp="1"/>
          </p:cNvSpPr>
          <p:nvPr>
            <p:ph type="title"/>
          </p:nvPr>
        </p:nvSpPr>
        <p:spPr/>
        <p:txBody>
          <a:bodyPr/>
          <a:lstStyle/>
          <a:p>
            <a:r>
              <a:rPr lang="fr-FR" dirty="0"/>
              <a:t>Exercice 1: </a:t>
            </a:r>
          </a:p>
        </p:txBody>
      </p:sp>
      <p:sp>
        <p:nvSpPr>
          <p:cNvPr id="3" name="Espace réservé du contenu 2">
            <a:extLst>
              <a:ext uri="{FF2B5EF4-FFF2-40B4-BE49-F238E27FC236}">
                <a16:creationId xmlns:a16="http://schemas.microsoft.com/office/drawing/2014/main" id="{68186E6E-DA8A-919A-A972-83C311F3BD4F}"/>
              </a:ext>
            </a:extLst>
          </p:cNvPr>
          <p:cNvSpPr>
            <a:spLocks noGrp="1"/>
          </p:cNvSpPr>
          <p:nvPr>
            <p:ph idx="1"/>
          </p:nvPr>
        </p:nvSpPr>
        <p:spPr/>
        <p:txBody>
          <a:bodyPr/>
          <a:lstStyle/>
          <a:p>
            <a:r>
              <a:rPr lang="fr-FR" dirty="0"/>
              <a:t>Initiez le fichier main.tf pour le provider Azure et vérifiez le bon fonctionnement de la commande </a:t>
            </a:r>
            <a:r>
              <a:rPr lang="fr-FR" dirty="0" err="1"/>
              <a:t>terraform</a:t>
            </a:r>
            <a:r>
              <a:rPr lang="fr-FR" dirty="0"/>
              <a:t> init </a:t>
            </a:r>
          </a:p>
        </p:txBody>
      </p:sp>
    </p:spTree>
    <p:extLst>
      <p:ext uri="{BB962C8B-B14F-4D97-AF65-F5344CB8AC3E}">
        <p14:creationId xmlns:p14="http://schemas.microsoft.com/office/powerpoint/2010/main" val="2085968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B96966-1F6A-4487-166A-A284CA301179}"/>
              </a:ext>
            </a:extLst>
          </p:cNvPr>
          <p:cNvSpPr>
            <a:spLocks noGrp="1"/>
          </p:cNvSpPr>
          <p:nvPr>
            <p:ph type="title"/>
          </p:nvPr>
        </p:nvSpPr>
        <p:spPr/>
        <p:txBody>
          <a:bodyPr/>
          <a:lstStyle/>
          <a:p>
            <a:r>
              <a:rPr lang="fr-FR" dirty="0"/>
              <a:t>Les ressources</a:t>
            </a:r>
          </a:p>
        </p:txBody>
      </p:sp>
      <p:sp>
        <p:nvSpPr>
          <p:cNvPr id="3" name="Espace réservé du contenu 2">
            <a:extLst>
              <a:ext uri="{FF2B5EF4-FFF2-40B4-BE49-F238E27FC236}">
                <a16:creationId xmlns:a16="http://schemas.microsoft.com/office/drawing/2014/main" id="{8AF4687A-8852-CA3A-2154-E643E4917AD2}"/>
              </a:ext>
            </a:extLst>
          </p:cNvPr>
          <p:cNvSpPr>
            <a:spLocks noGrp="1"/>
          </p:cNvSpPr>
          <p:nvPr>
            <p:ph idx="1"/>
          </p:nvPr>
        </p:nvSpPr>
        <p:spPr/>
        <p:txBody>
          <a:bodyPr/>
          <a:lstStyle/>
          <a:p>
            <a:r>
              <a:rPr lang="fr-FR" dirty="0"/>
              <a:t>Les ressources sont à la base de ce que nous voulons déployer. </a:t>
            </a:r>
          </a:p>
          <a:p>
            <a:r>
              <a:rPr lang="fr-FR" dirty="0"/>
              <a:t>Ce sont les objets adressables par le provider </a:t>
            </a:r>
          </a:p>
          <a:p>
            <a:endParaRPr lang="fr-FR" dirty="0"/>
          </a:p>
          <a:p>
            <a:r>
              <a:rPr lang="fr-FR" dirty="0"/>
              <a:t>Ex : </a:t>
            </a:r>
          </a:p>
          <a:p>
            <a:r>
              <a:rPr lang="fr-FR" dirty="0"/>
              <a:t>Sous Azure ça va être les Virtual Network, VM </a:t>
            </a:r>
          </a:p>
          <a:p>
            <a:r>
              <a:rPr lang="fr-FR" dirty="0"/>
              <a:t>Sous AWS ça va être les instances EC2, Stockage S3</a:t>
            </a:r>
          </a:p>
          <a:p>
            <a:r>
              <a:rPr lang="fr-FR" dirty="0"/>
              <a:t>Sous Docker ça va être les conteneurs, volumes</a:t>
            </a:r>
          </a:p>
          <a:p>
            <a:r>
              <a:rPr lang="fr-FR" dirty="0"/>
              <a:t>Sous </a:t>
            </a:r>
            <a:r>
              <a:rPr lang="fr-FR" dirty="0" err="1"/>
              <a:t>Kubernetes</a:t>
            </a:r>
            <a:r>
              <a:rPr lang="fr-FR" dirty="0"/>
              <a:t> ça va être les </a:t>
            </a:r>
            <a:r>
              <a:rPr lang="fr-FR" dirty="0" err="1"/>
              <a:t>pods</a:t>
            </a:r>
            <a:r>
              <a:rPr lang="fr-FR" dirty="0"/>
              <a:t>, services…</a:t>
            </a:r>
          </a:p>
        </p:txBody>
      </p:sp>
    </p:spTree>
    <p:extLst>
      <p:ext uri="{BB962C8B-B14F-4D97-AF65-F5344CB8AC3E}">
        <p14:creationId xmlns:p14="http://schemas.microsoft.com/office/powerpoint/2010/main" val="194837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Formateur</a:t>
            </a:r>
          </a:p>
        </p:txBody>
      </p:sp>
      <p:sp>
        <p:nvSpPr>
          <p:cNvPr id="3" name="Espace réservé du contenu 2"/>
          <p:cNvSpPr>
            <a:spLocks noGrp="1"/>
          </p:cNvSpPr>
          <p:nvPr>
            <p:ph idx="1"/>
          </p:nvPr>
        </p:nvSpPr>
        <p:spPr/>
        <p:txBody>
          <a:bodyPr vert="horz" lIns="91440" tIns="45720" rIns="91440" bIns="45720" rtlCol="0" anchor="t">
            <a:normAutofit/>
          </a:bodyPr>
          <a:lstStyle/>
          <a:p>
            <a:pPr marL="0" indent="0">
              <a:buNone/>
            </a:pPr>
            <a:r>
              <a:rPr lang="fr-FR" dirty="0"/>
              <a:t>Mon profil : </a:t>
            </a:r>
          </a:p>
          <a:p>
            <a:r>
              <a:rPr lang="fr-FR" dirty="0"/>
              <a:t>Benjamin BELAUD</a:t>
            </a:r>
          </a:p>
          <a:p>
            <a:r>
              <a:rPr lang="fr-FR" dirty="0"/>
              <a:t>Expert Cloud pour CGI depuis 5 ans</a:t>
            </a:r>
          </a:p>
          <a:p>
            <a:r>
              <a:rPr lang="fr-FR" dirty="0"/>
              <a:t>Expérience de 4 ans sur </a:t>
            </a:r>
            <a:r>
              <a:rPr lang="fr-FR" dirty="0" err="1"/>
              <a:t>Openshift</a:t>
            </a:r>
            <a:r>
              <a:rPr lang="fr-FR" dirty="0"/>
              <a:t>/</a:t>
            </a:r>
            <a:r>
              <a:rPr lang="fr-FR" dirty="0" err="1"/>
              <a:t>Kubernetes</a:t>
            </a:r>
            <a:endParaRPr lang="fr-FR" dirty="0"/>
          </a:p>
          <a:p>
            <a:endParaRPr lang="fr-FR" dirty="0"/>
          </a:p>
          <a:p>
            <a:pPr marL="0" indent="0">
              <a:buNone/>
            </a:pPr>
            <a:r>
              <a:rPr lang="fr-FR" dirty="0"/>
              <a:t>Pour me contacter :</a:t>
            </a:r>
          </a:p>
          <a:p>
            <a:r>
              <a:rPr lang="fr-FR" dirty="0">
                <a:hlinkClick r:id="rId2"/>
              </a:rPr>
              <a:t>benjamin.belaud@hotmail.com</a:t>
            </a:r>
            <a:r>
              <a:rPr lang="fr-FR" dirty="0"/>
              <a:t> ou bbelaud@groupe-igs.fr</a:t>
            </a:r>
          </a:p>
          <a:p>
            <a:r>
              <a:rPr lang="fr-FR" dirty="0"/>
              <a:t>06 34 90 34 87</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3902" y="444213"/>
            <a:ext cx="1541418" cy="712752"/>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1439" y="2616247"/>
            <a:ext cx="2105126" cy="1070246"/>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3598" y="2045495"/>
            <a:ext cx="1164922" cy="1243829"/>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5997" y="3619870"/>
            <a:ext cx="3317966" cy="962210"/>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3666" y="1360695"/>
            <a:ext cx="2122768" cy="1200138"/>
          </a:xfrm>
          <a:prstGeom prst="rect">
            <a:avLst/>
          </a:prstGeom>
        </p:spPr>
      </p:pic>
    </p:spTree>
    <p:extLst>
      <p:ext uri="{BB962C8B-B14F-4D97-AF65-F5344CB8AC3E}">
        <p14:creationId xmlns:p14="http://schemas.microsoft.com/office/powerpoint/2010/main" val="1647093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10BF2E-0509-3165-9AA9-83E86CE3F454}"/>
              </a:ext>
            </a:extLst>
          </p:cNvPr>
          <p:cNvSpPr>
            <a:spLocks noGrp="1"/>
          </p:cNvSpPr>
          <p:nvPr>
            <p:ph type="title"/>
          </p:nvPr>
        </p:nvSpPr>
        <p:spPr/>
        <p:txBody>
          <a:bodyPr/>
          <a:lstStyle/>
          <a:p>
            <a:r>
              <a:rPr lang="fr-FR" dirty="0"/>
              <a:t>La description des ressources</a:t>
            </a:r>
          </a:p>
        </p:txBody>
      </p:sp>
      <p:sp>
        <p:nvSpPr>
          <p:cNvPr id="3" name="Espace réservé du contenu 2">
            <a:extLst>
              <a:ext uri="{FF2B5EF4-FFF2-40B4-BE49-F238E27FC236}">
                <a16:creationId xmlns:a16="http://schemas.microsoft.com/office/drawing/2014/main" id="{4723B51A-FA74-87F4-69C3-8A16F4E23338}"/>
              </a:ext>
            </a:extLst>
          </p:cNvPr>
          <p:cNvSpPr>
            <a:spLocks noGrp="1"/>
          </p:cNvSpPr>
          <p:nvPr>
            <p:ph idx="1"/>
          </p:nvPr>
        </p:nvSpPr>
        <p:spPr/>
        <p:txBody>
          <a:bodyPr/>
          <a:lstStyle/>
          <a:p>
            <a:r>
              <a:rPr lang="fr-FR" dirty="0"/>
              <a:t>On peut trouver toutes les ressources décrites dans la page consacrée du provider</a:t>
            </a:r>
          </a:p>
        </p:txBody>
      </p:sp>
      <p:sp>
        <p:nvSpPr>
          <p:cNvPr id="5" name="ZoneTexte 4">
            <a:extLst>
              <a:ext uri="{FF2B5EF4-FFF2-40B4-BE49-F238E27FC236}">
                <a16:creationId xmlns:a16="http://schemas.microsoft.com/office/drawing/2014/main" id="{BE75C2B9-A7F9-043B-FAF5-EA5896F2860A}"/>
              </a:ext>
            </a:extLst>
          </p:cNvPr>
          <p:cNvSpPr txBox="1"/>
          <p:nvPr/>
        </p:nvSpPr>
        <p:spPr>
          <a:xfrm>
            <a:off x="978877" y="2771727"/>
            <a:ext cx="6099906" cy="923330"/>
          </a:xfrm>
          <a:prstGeom prst="rect">
            <a:avLst/>
          </a:prstGeom>
          <a:noFill/>
        </p:spPr>
        <p:txBody>
          <a:bodyPr wrap="square">
            <a:spAutoFit/>
          </a:bodyPr>
          <a:lstStyle/>
          <a:p>
            <a:r>
              <a:rPr lang="fr-FR" dirty="0"/>
              <a:t>Voici un exemple pour le provider AWS : https://registry.terraform.io/providers/hashicorp/aws/latest/docs/resources/s3_bucket.html</a:t>
            </a:r>
          </a:p>
        </p:txBody>
      </p:sp>
    </p:spTree>
    <p:extLst>
      <p:ext uri="{BB962C8B-B14F-4D97-AF65-F5344CB8AC3E}">
        <p14:creationId xmlns:p14="http://schemas.microsoft.com/office/powerpoint/2010/main" val="3681955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1172C6-CCFB-1465-A608-485499E2602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6B7218C-6934-7777-E6F9-67EAAFC725C8}"/>
              </a:ext>
            </a:extLst>
          </p:cNvPr>
          <p:cNvSpPr>
            <a:spLocks noGrp="1"/>
          </p:cNvSpPr>
          <p:nvPr>
            <p:ph idx="1"/>
          </p:nvPr>
        </p:nvSpPr>
        <p:spPr/>
        <p:txBody>
          <a:bodyPr/>
          <a:lstStyle/>
          <a:p>
            <a:endParaRPr lang="fr-FR"/>
          </a:p>
        </p:txBody>
      </p:sp>
      <p:pic>
        <p:nvPicPr>
          <p:cNvPr id="4" name="Image 3" descr="Une image contenant texte, capture d’écran, diagramme, ligne&#10;&#10;Description générée automatiquement">
            <a:extLst>
              <a:ext uri="{FF2B5EF4-FFF2-40B4-BE49-F238E27FC236}">
                <a16:creationId xmlns:a16="http://schemas.microsoft.com/office/drawing/2014/main" id="{3CFBEE2F-6EF0-FAE8-60E2-B25FCD6F9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14" y="750665"/>
            <a:ext cx="10048593" cy="5181852"/>
          </a:xfrm>
          <a:prstGeom prst="rect">
            <a:avLst/>
          </a:prstGeom>
        </p:spPr>
      </p:pic>
    </p:spTree>
    <p:extLst>
      <p:ext uri="{BB962C8B-B14F-4D97-AF65-F5344CB8AC3E}">
        <p14:creationId xmlns:p14="http://schemas.microsoft.com/office/powerpoint/2010/main" val="783630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20C51-5AC9-F141-EC5B-0A1E753A5449}"/>
              </a:ext>
            </a:extLst>
          </p:cNvPr>
          <p:cNvSpPr>
            <a:spLocks noGrp="1"/>
          </p:cNvSpPr>
          <p:nvPr>
            <p:ph type="title"/>
          </p:nvPr>
        </p:nvSpPr>
        <p:spPr/>
        <p:txBody>
          <a:bodyPr/>
          <a:lstStyle/>
          <a:p>
            <a:r>
              <a:rPr lang="fr-FR" dirty="0"/>
              <a:t>Les attributs</a:t>
            </a:r>
          </a:p>
        </p:txBody>
      </p:sp>
      <p:sp>
        <p:nvSpPr>
          <p:cNvPr id="3" name="Espace réservé du contenu 2">
            <a:extLst>
              <a:ext uri="{FF2B5EF4-FFF2-40B4-BE49-F238E27FC236}">
                <a16:creationId xmlns:a16="http://schemas.microsoft.com/office/drawing/2014/main" id="{B19F1CC1-A133-7473-AF0D-25C2D1B1E200}"/>
              </a:ext>
            </a:extLst>
          </p:cNvPr>
          <p:cNvSpPr>
            <a:spLocks noGrp="1"/>
          </p:cNvSpPr>
          <p:nvPr>
            <p:ph idx="1"/>
          </p:nvPr>
        </p:nvSpPr>
        <p:spPr/>
        <p:txBody>
          <a:bodyPr/>
          <a:lstStyle/>
          <a:p>
            <a:r>
              <a:rPr lang="fr-FR" dirty="0"/>
              <a:t>Ils peuvent être de deux sortes : </a:t>
            </a:r>
            <a:r>
              <a:rPr lang="fr-FR" dirty="0" err="1"/>
              <a:t>Required</a:t>
            </a:r>
            <a:r>
              <a:rPr lang="fr-FR" dirty="0"/>
              <a:t> ou </a:t>
            </a:r>
            <a:r>
              <a:rPr lang="fr-FR" dirty="0" err="1"/>
              <a:t>Optional</a:t>
            </a:r>
            <a:r>
              <a:rPr lang="fr-FR" dirty="0"/>
              <a:t> (indiqué dans la documentation de la </a:t>
            </a:r>
            <a:r>
              <a:rPr lang="fr-FR" dirty="0" err="1"/>
              <a:t>resources</a:t>
            </a:r>
            <a:endParaRPr lang="fr-FR" dirty="0"/>
          </a:p>
          <a:p>
            <a:r>
              <a:rPr lang="fr-FR" dirty="0"/>
              <a:t>Ils sont typés : ce sont soit des string, soit des </a:t>
            </a:r>
            <a:r>
              <a:rPr lang="fr-FR" dirty="0" err="1"/>
              <a:t>number</a:t>
            </a:r>
            <a:r>
              <a:rPr lang="fr-FR" dirty="0"/>
              <a:t>, soit des </a:t>
            </a:r>
            <a:r>
              <a:rPr lang="fr-FR" dirty="0" err="1"/>
              <a:t>bool</a:t>
            </a:r>
            <a:endParaRPr lang="fr-FR" dirty="0"/>
          </a:p>
          <a:p>
            <a:r>
              <a:rPr lang="fr-FR" dirty="0"/>
              <a:t>Ils peuvent aussi être des collections (</a:t>
            </a:r>
            <a:r>
              <a:rPr lang="fr-FR" dirty="0" err="1"/>
              <a:t>list</a:t>
            </a:r>
            <a:r>
              <a:rPr lang="fr-FR" dirty="0"/>
              <a:t>, set, </a:t>
            </a:r>
            <a:r>
              <a:rPr lang="fr-FR" dirty="0" err="1"/>
              <a:t>map</a:t>
            </a:r>
            <a:r>
              <a:rPr lang="fr-FR" dirty="0"/>
              <a:t>, </a:t>
            </a:r>
            <a:r>
              <a:rPr lang="fr-FR" dirty="0" err="1"/>
              <a:t>object</a:t>
            </a:r>
            <a:r>
              <a:rPr lang="fr-FR" dirty="0"/>
              <a:t>…) </a:t>
            </a:r>
          </a:p>
          <a:p>
            <a:endParaRPr lang="fr-FR" dirty="0"/>
          </a:p>
          <a:p>
            <a:r>
              <a:rPr lang="fr-FR" dirty="0"/>
              <a:t>https://developer.hashicorp.com/terraform/language/values/variables</a:t>
            </a:r>
          </a:p>
        </p:txBody>
      </p:sp>
    </p:spTree>
    <p:extLst>
      <p:ext uri="{BB962C8B-B14F-4D97-AF65-F5344CB8AC3E}">
        <p14:creationId xmlns:p14="http://schemas.microsoft.com/office/powerpoint/2010/main" val="2800143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062B6D-6096-CA48-580B-67735BE3BD60}"/>
              </a:ext>
            </a:extLst>
          </p:cNvPr>
          <p:cNvSpPr>
            <a:spLocks noGrp="1"/>
          </p:cNvSpPr>
          <p:nvPr>
            <p:ph type="title"/>
          </p:nvPr>
        </p:nvSpPr>
        <p:spPr/>
        <p:txBody>
          <a:bodyPr/>
          <a:lstStyle/>
          <a:p>
            <a:r>
              <a:rPr lang="fr-FR" dirty="0"/>
              <a:t>Exercice 2:</a:t>
            </a:r>
          </a:p>
        </p:txBody>
      </p:sp>
      <p:sp>
        <p:nvSpPr>
          <p:cNvPr id="3" name="Espace réservé du contenu 2">
            <a:extLst>
              <a:ext uri="{FF2B5EF4-FFF2-40B4-BE49-F238E27FC236}">
                <a16:creationId xmlns:a16="http://schemas.microsoft.com/office/drawing/2014/main" id="{8EBFF5BC-0E36-73DA-1231-A613FF035480}"/>
              </a:ext>
            </a:extLst>
          </p:cNvPr>
          <p:cNvSpPr>
            <a:spLocks noGrp="1"/>
          </p:cNvSpPr>
          <p:nvPr>
            <p:ph idx="1"/>
          </p:nvPr>
        </p:nvSpPr>
        <p:spPr/>
        <p:txBody>
          <a:bodyPr/>
          <a:lstStyle/>
          <a:p>
            <a:r>
              <a:rPr lang="fr-FR" dirty="0"/>
              <a:t>Créez le ficher 01-rg.tf</a:t>
            </a:r>
          </a:p>
          <a:p>
            <a:r>
              <a:rPr lang="fr-FR" dirty="0"/>
              <a:t>En utilisant la documentation officielle, préparez le fichier pour qu’il permette la création d’un Ressource Group sur votre abonnement Azure du nom de « TERRAFORM », son emplacement sera France central</a:t>
            </a:r>
          </a:p>
        </p:txBody>
      </p:sp>
    </p:spTree>
    <p:extLst>
      <p:ext uri="{BB962C8B-B14F-4D97-AF65-F5344CB8AC3E}">
        <p14:creationId xmlns:p14="http://schemas.microsoft.com/office/powerpoint/2010/main" val="3911115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0E834-65C3-2C9D-4157-D20D666EA762}"/>
              </a:ext>
            </a:extLst>
          </p:cNvPr>
          <p:cNvSpPr>
            <a:spLocks noGrp="1"/>
          </p:cNvSpPr>
          <p:nvPr>
            <p:ph type="title"/>
          </p:nvPr>
        </p:nvSpPr>
        <p:spPr/>
        <p:txBody>
          <a:bodyPr/>
          <a:lstStyle/>
          <a:p>
            <a:r>
              <a:rPr lang="fr-FR" dirty="0" err="1"/>
              <a:t>Terraform</a:t>
            </a:r>
            <a:r>
              <a:rPr lang="fr-FR" dirty="0"/>
              <a:t> plan</a:t>
            </a:r>
          </a:p>
        </p:txBody>
      </p:sp>
      <p:sp>
        <p:nvSpPr>
          <p:cNvPr id="3" name="Espace réservé du contenu 2">
            <a:extLst>
              <a:ext uri="{FF2B5EF4-FFF2-40B4-BE49-F238E27FC236}">
                <a16:creationId xmlns:a16="http://schemas.microsoft.com/office/drawing/2014/main" id="{6CE63C05-D09F-18B8-469C-8BD875C1364C}"/>
              </a:ext>
            </a:extLst>
          </p:cNvPr>
          <p:cNvSpPr>
            <a:spLocks noGrp="1"/>
          </p:cNvSpPr>
          <p:nvPr>
            <p:ph idx="1"/>
          </p:nvPr>
        </p:nvSpPr>
        <p:spPr/>
        <p:txBody>
          <a:bodyPr/>
          <a:lstStyle/>
          <a:p>
            <a:r>
              <a:rPr lang="fr-FR" dirty="0"/>
              <a:t>Le </a:t>
            </a:r>
            <a:r>
              <a:rPr lang="fr-FR" dirty="0" err="1"/>
              <a:t>terraform</a:t>
            </a:r>
            <a:r>
              <a:rPr lang="fr-FR" dirty="0"/>
              <a:t> plan a pour objectifs principaux de :</a:t>
            </a:r>
          </a:p>
          <a:p>
            <a:pPr lvl="1"/>
            <a:r>
              <a:rPr lang="fr-FR" dirty="0"/>
              <a:t>Vérifier la syntaxe des fichiers </a:t>
            </a:r>
          </a:p>
          <a:p>
            <a:pPr lvl="1"/>
            <a:r>
              <a:rPr lang="fr-FR" dirty="0"/>
              <a:t>Indiquer ce qui sera déployé ou supprimé</a:t>
            </a:r>
          </a:p>
        </p:txBody>
      </p:sp>
    </p:spTree>
    <p:extLst>
      <p:ext uri="{BB962C8B-B14F-4D97-AF65-F5344CB8AC3E}">
        <p14:creationId xmlns:p14="http://schemas.microsoft.com/office/powerpoint/2010/main" val="400304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AF492E-61E3-621C-D860-387BB29D0BFA}"/>
              </a:ext>
            </a:extLst>
          </p:cNvPr>
          <p:cNvSpPr>
            <a:spLocks noGrp="1"/>
          </p:cNvSpPr>
          <p:nvPr>
            <p:ph type="title"/>
          </p:nvPr>
        </p:nvSpPr>
        <p:spPr/>
        <p:txBody>
          <a:bodyPr/>
          <a:lstStyle/>
          <a:p>
            <a:r>
              <a:rPr lang="fr-FR" dirty="0" err="1"/>
              <a:t>Terraform</a:t>
            </a:r>
            <a:r>
              <a:rPr lang="fr-FR" dirty="0"/>
              <a:t> </a:t>
            </a:r>
            <a:r>
              <a:rPr lang="fr-FR" dirty="0" err="1"/>
              <a:t>apply</a:t>
            </a:r>
            <a:endParaRPr lang="fr-FR" dirty="0"/>
          </a:p>
        </p:txBody>
      </p:sp>
      <p:sp>
        <p:nvSpPr>
          <p:cNvPr id="3" name="Espace réservé du contenu 2">
            <a:extLst>
              <a:ext uri="{FF2B5EF4-FFF2-40B4-BE49-F238E27FC236}">
                <a16:creationId xmlns:a16="http://schemas.microsoft.com/office/drawing/2014/main" id="{DEED4284-CB61-E46B-D3EA-3E966063007C}"/>
              </a:ext>
            </a:extLst>
          </p:cNvPr>
          <p:cNvSpPr>
            <a:spLocks noGrp="1"/>
          </p:cNvSpPr>
          <p:nvPr>
            <p:ph idx="1"/>
          </p:nvPr>
        </p:nvSpPr>
        <p:spPr/>
        <p:txBody>
          <a:bodyPr/>
          <a:lstStyle/>
          <a:p>
            <a:r>
              <a:rPr lang="fr-FR" dirty="0"/>
              <a:t>Le </a:t>
            </a:r>
            <a:r>
              <a:rPr lang="fr-FR" dirty="0" err="1"/>
              <a:t>terraform</a:t>
            </a:r>
            <a:r>
              <a:rPr lang="fr-FR" dirty="0"/>
              <a:t> </a:t>
            </a:r>
            <a:r>
              <a:rPr lang="fr-FR" dirty="0" err="1"/>
              <a:t>apply</a:t>
            </a:r>
            <a:r>
              <a:rPr lang="fr-FR" dirty="0"/>
              <a:t> permet de:</a:t>
            </a:r>
          </a:p>
          <a:p>
            <a:pPr lvl="1"/>
            <a:r>
              <a:rPr lang="fr-FR" dirty="0"/>
              <a:t>Faire la même chose que le plan </a:t>
            </a:r>
          </a:p>
          <a:p>
            <a:pPr lvl="1"/>
            <a:r>
              <a:rPr lang="fr-FR" dirty="0"/>
              <a:t>Demande à l’utilisateur de valider la commande</a:t>
            </a:r>
          </a:p>
        </p:txBody>
      </p:sp>
    </p:spTree>
    <p:extLst>
      <p:ext uri="{BB962C8B-B14F-4D97-AF65-F5344CB8AC3E}">
        <p14:creationId xmlns:p14="http://schemas.microsoft.com/office/powerpoint/2010/main" val="2752342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C41E5-60C5-AC03-F51D-6BABC1012422}"/>
              </a:ext>
            </a:extLst>
          </p:cNvPr>
          <p:cNvSpPr>
            <a:spLocks noGrp="1"/>
          </p:cNvSpPr>
          <p:nvPr>
            <p:ph type="title"/>
          </p:nvPr>
        </p:nvSpPr>
        <p:spPr/>
        <p:txBody>
          <a:bodyPr/>
          <a:lstStyle/>
          <a:p>
            <a:r>
              <a:rPr lang="fr-FR" dirty="0"/>
              <a:t>Exercice 3 </a:t>
            </a:r>
          </a:p>
        </p:txBody>
      </p:sp>
      <p:sp>
        <p:nvSpPr>
          <p:cNvPr id="3" name="Espace réservé du contenu 2">
            <a:extLst>
              <a:ext uri="{FF2B5EF4-FFF2-40B4-BE49-F238E27FC236}">
                <a16:creationId xmlns:a16="http://schemas.microsoft.com/office/drawing/2014/main" id="{318C1500-3528-4D9B-85D5-E36939D31CA8}"/>
              </a:ext>
            </a:extLst>
          </p:cNvPr>
          <p:cNvSpPr>
            <a:spLocks noGrp="1"/>
          </p:cNvSpPr>
          <p:nvPr>
            <p:ph idx="1"/>
          </p:nvPr>
        </p:nvSpPr>
        <p:spPr/>
        <p:txBody>
          <a:bodyPr/>
          <a:lstStyle/>
          <a:p>
            <a:r>
              <a:rPr lang="fr-FR" dirty="0"/>
              <a:t>Après vous êtes authentifié avec la commande </a:t>
            </a:r>
            <a:r>
              <a:rPr lang="fr-FR" dirty="0" err="1"/>
              <a:t>az</a:t>
            </a:r>
            <a:r>
              <a:rPr lang="fr-FR" dirty="0"/>
              <a:t> login, lancez les commandes </a:t>
            </a:r>
            <a:r>
              <a:rPr lang="fr-FR" dirty="0" err="1"/>
              <a:t>terraform</a:t>
            </a:r>
            <a:r>
              <a:rPr lang="fr-FR" dirty="0"/>
              <a:t> plan, puis </a:t>
            </a:r>
            <a:r>
              <a:rPr lang="fr-FR" dirty="0" err="1"/>
              <a:t>apply</a:t>
            </a:r>
            <a:r>
              <a:rPr lang="fr-FR" dirty="0"/>
              <a:t>. </a:t>
            </a:r>
          </a:p>
          <a:p>
            <a:endParaRPr lang="fr-FR" dirty="0"/>
          </a:p>
          <a:p>
            <a:r>
              <a:rPr lang="fr-FR" dirty="0"/>
              <a:t>Cela peut mettre du temps à s’afficher : vérifiez si votre ressource groupe est bien présent. </a:t>
            </a:r>
          </a:p>
        </p:txBody>
      </p:sp>
    </p:spTree>
    <p:extLst>
      <p:ext uri="{BB962C8B-B14F-4D97-AF65-F5344CB8AC3E}">
        <p14:creationId xmlns:p14="http://schemas.microsoft.com/office/powerpoint/2010/main" val="1897306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7AF8B9-5BCF-2EFC-C138-B87D2A74A760}"/>
              </a:ext>
            </a:extLst>
          </p:cNvPr>
          <p:cNvSpPr>
            <a:spLocks noGrp="1"/>
          </p:cNvSpPr>
          <p:nvPr>
            <p:ph type="title"/>
          </p:nvPr>
        </p:nvSpPr>
        <p:spPr/>
        <p:txBody>
          <a:bodyPr/>
          <a:lstStyle/>
          <a:p>
            <a:r>
              <a:rPr lang="fr-FR" dirty="0"/>
              <a:t>Ordre d’exécution du plan</a:t>
            </a:r>
          </a:p>
        </p:txBody>
      </p:sp>
      <p:sp>
        <p:nvSpPr>
          <p:cNvPr id="3" name="Espace réservé du contenu 2">
            <a:extLst>
              <a:ext uri="{FF2B5EF4-FFF2-40B4-BE49-F238E27FC236}">
                <a16:creationId xmlns:a16="http://schemas.microsoft.com/office/drawing/2014/main" id="{17F46876-6C0D-60A2-E857-30F09E286F38}"/>
              </a:ext>
            </a:extLst>
          </p:cNvPr>
          <p:cNvSpPr>
            <a:spLocks noGrp="1"/>
          </p:cNvSpPr>
          <p:nvPr>
            <p:ph idx="1"/>
          </p:nvPr>
        </p:nvSpPr>
        <p:spPr/>
        <p:txBody>
          <a:bodyPr/>
          <a:lstStyle/>
          <a:p>
            <a:r>
              <a:rPr lang="fr-FR" dirty="0" err="1"/>
              <a:t>Terraform</a:t>
            </a:r>
            <a:r>
              <a:rPr lang="fr-FR" dirty="0"/>
              <a:t> va tenter de créer toutes les ressources non dépendantes </a:t>
            </a:r>
          </a:p>
          <a:p>
            <a:r>
              <a:rPr lang="fr-FR" b="1" dirty="0"/>
              <a:t>! Cela peut causer problème en fonction des systèmes. L’option </a:t>
            </a:r>
            <a:r>
              <a:rPr lang="fr-FR" b="1" dirty="0" err="1"/>
              <a:t>parralelism</a:t>
            </a:r>
            <a:r>
              <a:rPr lang="fr-FR" b="1" dirty="0"/>
              <a:t> permet de sélectionner le nombre de ressources à créer à la fois.  </a:t>
            </a:r>
          </a:p>
          <a:p>
            <a:endParaRPr lang="fr-FR" dirty="0"/>
          </a:p>
          <a:p>
            <a:r>
              <a:rPr lang="fr-FR" dirty="0"/>
              <a:t>Ensuite les ressources avec des dépendances serons créés si l’objet en question l’est en amont. </a:t>
            </a:r>
          </a:p>
          <a:p>
            <a:r>
              <a:rPr lang="fr-FR" dirty="0"/>
              <a:t>La syntaxe d’une dépendance est : </a:t>
            </a:r>
            <a:r>
              <a:rPr lang="fr-FR" dirty="0" err="1"/>
              <a:t>typeressource.nomressource.attribut</a:t>
            </a:r>
            <a:endParaRPr lang="fr-FR" dirty="0"/>
          </a:p>
        </p:txBody>
      </p:sp>
    </p:spTree>
    <p:extLst>
      <p:ext uri="{BB962C8B-B14F-4D97-AF65-F5344CB8AC3E}">
        <p14:creationId xmlns:p14="http://schemas.microsoft.com/office/powerpoint/2010/main" val="88537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3D85F4-4734-1779-4F79-8E9741E7AAAE}"/>
              </a:ext>
            </a:extLst>
          </p:cNvPr>
          <p:cNvSpPr>
            <a:spLocks noGrp="1"/>
          </p:cNvSpPr>
          <p:nvPr>
            <p:ph type="title"/>
          </p:nvPr>
        </p:nvSpPr>
        <p:spPr/>
        <p:txBody>
          <a:bodyPr/>
          <a:lstStyle/>
          <a:p>
            <a:r>
              <a:rPr lang="fr-FR" dirty="0"/>
              <a:t>Exercice 4: gestion des dépendances </a:t>
            </a:r>
          </a:p>
        </p:txBody>
      </p:sp>
      <p:sp>
        <p:nvSpPr>
          <p:cNvPr id="3" name="Espace réservé du contenu 2">
            <a:extLst>
              <a:ext uri="{FF2B5EF4-FFF2-40B4-BE49-F238E27FC236}">
                <a16:creationId xmlns:a16="http://schemas.microsoft.com/office/drawing/2014/main" id="{9B0BDD07-2450-3357-D1B3-2D8F08F6F178}"/>
              </a:ext>
            </a:extLst>
          </p:cNvPr>
          <p:cNvSpPr>
            <a:spLocks noGrp="1"/>
          </p:cNvSpPr>
          <p:nvPr>
            <p:ph idx="1"/>
          </p:nvPr>
        </p:nvSpPr>
        <p:spPr/>
        <p:txBody>
          <a:bodyPr/>
          <a:lstStyle/>
          <a:p>
            <a:r>
              <a:rPr lang="fr-FR" dirty="0"/>
              <a:t>Créez un fichier nommé : 02-network.tf</a:t>
            </a:r>
          </a:p>
          <a:p>
            <a:r>
              <a:rPr lang="fr-FR" dirty="0"/>
              <a:t>Sur celui-ci, créez un </a:t>
            </a:r>
            <a:r>
              <a:rPr lang="fr-FR" dirty="0" err="1"/>
              <a:t>virtual</a:t>
            </a:r>
            <a:r>
              <a:rPr lang="fr-FR" dirty="0"/>
              <a:t> network dépendant de votre ressource group</a:t>
            </a:r>
          </a:p>
          <a:p>
            <a:r>
              <a:rPr lang="fr-FR" dirty="0"/>
              <a:t>Sur le Virtual network, créez le </a:t>
            </a:r>
            <a:r>
              <a:rPr lang="fr-FR" dirty="0" err="1"/>
              <a:t>subnet</a:t>
            </a:r>
            <a:r>
              <a:rPr lang="fr-FR" dirty="0"/>
              <a:t> dépendant des 2 autres ressources</a:t>
            </a:r>
          </a:p>
        </p:txBody>
      </p:sp>
    </p:spTree>
    <p:extLst>
      <p:ext uri="{BB962C8B-B14F-4D97-AF65-F5344CB8AC3E}">
        <p14:creationId xmlns:p14="http://schemas.microsoft.com/office/powerpoint/2010/main" val="4025537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BD936F-A68D-BAA9-1C7C-97916D720496}"/>
              </a:ext>
            </a:extLst>
          </p:cNvPr>
          <p:cNvSpPr>
            <a:spLocks noGrp="1"/>
          </p:cNvSpPr>
          <p:nvPr>
            <p:ph type="title"/>
          </p:nvPr>
        </p:nvSpPr>
        <p:spPr/>
        <p:txBody>
          <a:bodyPr/>
          <a:lstStyle/>
          <a:p>
            <a:r>
              <a:rPr lang="fr-FR" dirty="0" err="1"/>
              <a:t>Terraform</a:t>
            </a:r>
            <a:r>
              <a:rPr lang="fr-FR" dirty="0"/>
              <a:t> destroy</a:t>
            </a:r>
          </a:p>
        </p:txBody>
      </p:sp>
      <p:sp>
        <p:nvSpPr>
          <p:cNvPr id="3" name="Espace réservé du contenu 2">
            <a:extLst>
              <a:ext uri="{FF2B5EF4-FFF2-40B4-BE49-F238E27FC236}">
                <a16:creationId xmlns:a16="http://schemas.microsoft.com/office/drawing/2014/main" id="{A269A146-44E8-9F60-EDE9-B07A6E711FE3}"/>
              </a:ext>
            </a:extLst>
          </p:cNvPr>
          <p:cNvSpPr>
            <a:spLocks noGrp="1"/>
          </p:cNvSpPr>
          <p:nvPr>
            <p:ph idx="1"/>
          </p:nvPr>
        </p:nvSpPr>
        <p:spPr/>
        <p:txBody>
          <a:bodyPr/>
          <a:lstStyle/>
          <a:p>
            <a:r>
              <a:rPr lang="fr-FR" dirty="0"/>
              <a:t>Comme son nom l’indique, le but de cet outil est de permettre de détruire tout ce qui a été déployé par le </a:t>
            </a:r>
            <a:r>
              <a:rPr lang="fr-FR" dirty="0" err="1"/>
              <a:t>terraform</a:t>
            </a:r>
            <a:endParaRPr lang="fr-FR" dirty="0"/>
          </a:p>
          <a:p>
            <a:endParaRPr lang="fr-FR" dirty="0"/>
          </a:p>
          <a:p>
            <a:r>
              <a:rPr lang="fr-FR" dirty="0"/>
              <a:t>Pour ce faire, le script va utiliser le fichier </a:t>
            </a:r>
            <a:r>
              <a:rPr lang="fr-FR" dirty="0" err="1"/>
              <a:t>terraform.tfstate</a:t>
            </a:r>
            <a:r>
              <a:rPr lang="fr-FR" dirty="0"/>
              <a:t>, l’autre est un backup juste au cas où. </a:t>
            </a:r>
          </a:p>
          <a:p>
            <a:r>
              <a:rPr lang="fr-FR" dirty="0"/>
              <a:t>Supprimer une référence est malvenu, cela va faire que la ressource sera dupliquée si on relance la manipulation (si le système n'utilise pas de système de nom comme base de vérité)</a:t>
            </a:r>
          </a:p>
          <a:p>
            <a:r>
              <a:rPr lang="fr-FR" dirty="0"/>
              <a:t>Pour remettre un objet supprimé, il faut passer par la commande </a:t>
            </a:r>
            <a:r>
              <a:rPr lang="fr-FR" b="1" dirty="0" err="1"/>
              <a:t>terraform</a:t>
            </a:r>
            <a:r>
              <a:rPr lang="fr-FR" b="1" dirty="0"/>
              <a:t> import</a:t>
            </a:r>
          </a:p>
        </p:txBody>
      </p:sp>
    </p:spTree>
    <p:extLst>
      <p:ext uri="{BB962C8B-B14F-4D97-AF65-F5344CB8AC3E}">
        <p14:creationId xmlns:p14="http://schemas.microsoft.com/office/powerpoint/2010/main" val="212039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09992E-62A0-8DB2-3E4A-17978AAA914E}"/>
              </a:ext>
            </a:extLst>
          </p:cNvPr>
          <p:cNvSpPr>
            <a:spLocks noGrp="1"/>
          </p:cNvSpPr>
          <p:nvPr>
            <p:ph type="title"/>
          </p:nvPr>
        </p:nvSpPr>
        <p:spPr/>
        <p:txBody>
          <a:bodyPr/>
          <a:lstStyle/>
          <a:p>
            <a:r>
              <a:rPr lang="fr-FR" dirty="0"/>
              <a:t>Parlons de vous </a:t>
            </a:r>
          </a:p>
        </p:txBody>
      </p:sp>
      <p:sp>
        <p:nvSpPr>
          <p:cNvPr id="3" name="Espace réservé du contenu 2">
            <a:extLst>
              <a:ext uri="{FF2B5EF4-FFF2-40B4-BE49-F238E27FC236}">
                <a16:creationId xmlns:a16="http://schemas.microsoft.com/office/drawing/2014/main" id="{6E4B4479-F55C-9C24-FF3A-D14434F181FF}"/>
              </a:ext>
            </a:extLst>
          </p:cNvPr>
          <p:cNvSpPr>
            <a:spLocks noGrp="1"/>
          </p:cNvSpPr>
          <p:nvPr>
            <p:ph idx="1"/>
          </p:nvPr>
        </p:nvSpPr>
        <p:spPr/>
        <p:txBody>
          <a:bodyPr/>
          <a:lstStyle/>
          <a:p>
            <a:r>
              <a:rPr lang="fr-FR" dirty="0"/>
              <a:t>Quel est votre parcours</a:t>
            </a:r>
          </a:p>
          <a:p>
            <a:r>
              <a:rPr lang="fr-FR" dirty="0"/>
              <a:t>Sur quelles technologies vous travaillez</a:t>
            </a:r>
          </a:p>
        </p:txBody>
      </p:sp>
    </p:spTree>
    <p:extLst>
      <p:ext uri="{BB962C8B-B14F-4D97-AF65-F5344CB8AC3E}">
        <p14:creationId xmlns:p14="http://schemas.microsoft.com/office/powerpoint/2010/main" val="2742199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27B5D-4D23-C54F-9D6F-2C4CC0E58D73}"/>
              </a:ext>
            </a:extLst>
          </p:cNvPr>
          <p:cNvSpPr>
            <a:spLocks noGrp="1"/>
          </p:cNvSpPr>
          <p:nvPr>
            <p:ph type="title"/>
          </p:nvPr>
        </p:nvSpPr>
        <p:spPr/>
        <p:txBody>
          <a:bodyPr/>
          <a:lstStyle/>
          <a:p>
            <a:r>
              <a:rPr lang="fr-FR" dirty="0"/>
              <a:t>Exercice 6: Suppression</a:t>
            </a:r>
          </a:p>
        </p:txBody>
      </p:sp>
      <p:sp>
        <p:nvSpPr>
          <p:cNvPr id="3" name="Espace réservé du contenu 2">
            <a:extLst>
              <a:ext uri="{FF2B5EF4-FFF2-40B4-BE49-F238E27FC236}">
                <a16:creationId xmlns:a16="http://schemas.microsoft.com/office/drawing/2014/main" id="{F6CBC678-C4B9-8E84-81B8-F7E11113CC4C}"/>
              </a:ext>
            </a:extLst>
          </p:cNvPr>
          <p:cNvSpPr>
            <a:spLocks noGrp="1"/>
          </p:cNvSpPr>
          <p:nvPr>
            <p:ph idx="1"/>
          </p:nvPr>
        </p:nvSpPr>
        <p:spPr/>
        <p:txBody>
          <a:bodyPr/>
          <a:lstStyle/>
          <a:p>
            <a:r>
              <a:rPr lang="fr-FR" dirty="0"/>
              <a:t>Testez la commande </a:t>
            </a:r>
            <a:r>
              <a:rPr lang="fr-FR" dirty="0" err="1"/>
              <a:t>terraform</a:t>
            </a:r>
            <a:r>
              <a:rPr lang="fr-FR" dirty="0"/>
              <a:t> destroy </a:t>
            </a:r>
          </a:p>
          <a:p>
            <a:r>
              <a:rPr lang="fr-FR" dirty="0"/>
              <a:t>Le fichier </a:t>
            </a:r>
            <a:r>
              <a:rPr lang="fr-FR" dirty="0" err="1"/>
              <a:t>terraform.tfstate</a:t>
            </a:r>
            <a:r>
              <a:rPr lang="fr-FR" dirty="0"/>
              <a:t> est-il toujours présent ?</a:t>
            </a:r>
          </a:p>
        </p:txBody>
      </p:sp>
    </p:spTree>
    <p:extLst>
      <p:ext uri="{BB962C8B-B14F-4D97-AF65-F5344CB8AC3E}">
        <p14:creationId xmlns:p14="http://schemas.microsoft.com/office/powerpoint/2010/main" val="2126353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69546-2268-9898-0793-280A0B5DE1BF}"/>
              </a:ext>
            </a:extLst>
          </p:cNvPr>
          <p:cNvSpPr>
            <a:spLocks noGrp="1"/>
          </p:cNvSpPr>
          <p:nvPr>
            <p:ph type="title"/>
          </p:nvPr>
        </p:nvSpPr>
        <p:spPr/>
        <p:txBody>
          <a:bodyPr/>
          <a:lstStyle/>
          <a:p>
            <a:r>
              <a:rPr lang="fr-FR" dirty="0"/>
              <a:t>Les variables</a:t>
            </a:r>
          </a:p>
        </p:txBody>
      </p:sp>
      <p:sp>
        <p:nvSpPr>
          <p:cNvPr id="3" name="Espace réservé du contenu 2">
            <a:extLst>
              <a:ext uri="{FF2B5EF4-FFF2-40B4-BE49-F238E27FC236}">
                <a16:creationId xmlns:a16="http://schemas.microsoft.com/office/drawing/2014/main" id="{7C44E31F-C256-F9CF-87CB-AC05A934F31D}"/>
              </a:ext>
            </a:extLst>
          </p:cNvPr>
          <p:cNvSpPr>
            <a:spLocks noGrp="1"/>
          </p:cNvSpPr>
          <p:nvPr>
            <p:ph idx="1"/>
          </p:nvPr>
        </p:nvSpPr>
        <p:spPr/>
        <p:txBody>
          <a:bodyPr/>
          <a:lstStyle/>
          <a:p>
            <a:r>
              <a:rPr lang="fr-FR" dirty="0"/>
              <a:t>Les variables sont pratiques pour donner des noms communs ou ne pas toucher à un script de base</a:t>
            </a:r>
          </a:p>
          <a:p>
            <a:r>
              <a:rPr lang="fr-FR" dirty="0"/>
              <a:t>Elles ont les mêmes types que les attributs</a:t>
            </a:r>
          </a:p>
          <a:p>
            <a:r>
              <a:rPr lang="fr-FR" dirty="0"/>
              <a:t>Les variables se déclarent dans le fichier variables.tf (par convention)</a:t>
            </a:r>
          </a:p>
          <a:p>
            <a:r>
              <a:rPr lang="fr-FR" dirty="0"/>
              <a:t>L’appel ce fait comme cela : </a:t>
            </a:r>
            <a:r>
              <a:rPr lang="fr-FR" dirty="0" err="1"/>
              <a:t>var.nom_variable</a:t>
            </a:r>
            <a:endParaRPr lang="fr-FR" dirty="0"/>
          </a:p>
          <a:p>
            <a:r>
              <a:rPr lang="fr-FR" dirty="0"/>
              <a:t>Dans une chaîne la concaténation se fait comme suit « ${var.name}-suite »</a:t>
            </a:r>
          </a:p>
          <a:p>
            <a:r>
              <a:rPr lang="fr-FR" dirty="0"/>
              <a:t>Les variables se déclarent lors de l’appel ou via un fichier nommé </a:t>
            </a:r>
            <a:r>
              <a:rPr lang="fr-FR" b="1" dirty="0"/>
              <a:t>spécifiquement</a:t>
            </a:r>
            <a:r>
              <a:rPr lang="fr-FR" dirty="0"/>
              <a:t> </a:t>
            </a:r>
            <a:r>
              <a:rPr lang="fr-FR" dirty="0" err="1"/>
              <a:t>terraform.tfvars</a:t>
            </a:r>
            <a:r>
              <a:rPr lang="fr-FR" dirty="0"/>
              <a:t> ou au format </a:t>
            </a:r>
            <a:r>
              <a:rPr lang="fr-FR" dirty="0" err="1"/>
              <a:t>json</a:t>
            </a:r>
            <a:r>
              <a:rPr lang="fr-FR" dirty="0"/>
              <a:t> </a:t>
            </a:r>
            <a:r>
              <a:rPr lang="fr-FR" dirty="0" err="1"/>
              <a:t>terraform.tfvars.json</a:t>
            </a:r>
            <a:endParaRPr lang="fr-FR" dirty="0"/>
          </a:p>
          <a:p>
            <a:r>
              <a:rPr lang="fr-FR" dirty="0"/>
              <a:t>Si la valeur des variables n’est pas trouvée, elle sera demandée à l’utilisateur</a:t>
            </a:r>
          </a:p>
          <a:p>
            <a:r>
              <a:rPr lang="fr-FR" dirty="0"/>
              <a:t>Par convention il vaut mieux mettre le typage pour la </a:t>
            </a:r>
            <a:r>
              <a:rPr lang="fr-FR" dirty="0" err="1"/>
              <a:t>maintenabilitée</a:t>
            </a:r>
            <a:endParaRPr lang="fr-FR" dirty="0"/>
          </a:p>
        </p:txBody>
      </p:sp>
    </p:spTree>
    <p:extLst>
      <p:ext uri="{BB962C8B-B14F-4D97-AF65-F5344CB8AC3E}">
        <p14:creationId xmlns:p14="http://schemas.microsoft.com/office/powerpoint/2010/main" val="1232219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7CD744-612E-DBE5-CCAC-0B201D64C482}"/>
              </a:ext>
            </a:extLst>
          </p:cNvPr>
          <p:cNvSpPr>
            <a:spLocks noGrp="1"/>
          </p:cNvSpPr>
          <p:nvPr>
            <p:ph type="title"/>
          </p:nvPr>
        </p:nvSpPr>
        <p:spPr/>
        <p:txBody>
          <a:bodyPr/>
          <a:lstStyle/>
          <a:p>
            <a:r>
              <a:rPr lang="fr-FR" dirty="0"/>
              <a:t>Exemple Variable </a:t>
            </a:r>
          </a:p>
        </p:txBody>
      </p:sp>
      <p:pic>
        <p:nvPicPr>
          <p:cNvPr id="5" name="Espace réservé du contenu 4" descr="Une image contenant texte, capture d’écran, Police, ligne&#10;&#10;Description générée automatiquement">
            <a:extLst>
              <a:ext uri="{FF2B5EF4-FFF2-40B4-BE49-F238E27FC236}">
                <a16:creationId xmlns:a16="http://schemas.microsoft.com/office/drawing/2014/main" id="{9E9DA606-B792-EEEE-BADD-8986CDD565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653" y="3262061"/>
            <a:ext cx="3772426" cy="990738"/>
          </a:xfrm>
        </p:spPr>
      </p:pic>
      <p:pic>
        <p:nvPicPr>
          <p:cNvPr id="7" name="Image 6" descr="Une image contenant texte, Police, capture d’écran, nombre&#10;&#10;Description générée automatiquement">
            <a:extLst>
              <a:ext uri="{FF2B5EF4-FFF2-40B4-BE49-F238E27FC236}">
                <a16:creationId xmlns:a16="http://schemas.microsoft.com/office/drawing/2014/main" id="{5FB07AD3-DDBE-3455-CFB1-90C38C458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43" y="3631353"/>
            <a:ext cx="3000794" cy="504895"/>
          </a:xfrm>
          <a:prstGeom prst="rect">
            <a:avLst/>
          </a:prstGeom>
        </p:spPr>
      </p:pic>
      <p:sp>
        <p:nvSpPr>
          <p:cNvPr id="8" name="ZoneTexte 7">
            <a:extLst>
              <a:ext uri="{FF2B5EF4-FFF2-40B4-BE49-F238E27FC236}">
                <a16:creationId xmlns:a16="http://schemas.microsoft.com/office/drawing/2014/main" id="{E9B21346-9D72-610E-71E3-F6FDAB10DB4D}"/>
              </a:ext>
            </a:extLst>
          </p:cNvPr>
          <p:cNvSpPr txBox="1"/>
          <p:nvPr/>
        </p:nvSpPr>
        <p:spPr>
          <a:xfrm>
            <a:off x="979653" y="2711938"/>
            <a:ext cx="2834255" cy="369332"/>
          </a:xfrm>
          <a:prstGeom prst="rect">
            <a:avLst/>
          </a:prstGeom>
          <a:noFill/>
        </p:spPr>
        <p:txBody>
          <a:bodyPr wrap="square" rtlCol="0">
            <a:spAutoFit/>
          </a:bodyPr>
          <a:lstStyle/>
          <a:p>
            <a:r>
              <a:rPr lang="fr-FR" dirty="0"/>
              <a:t>variables.tf</a:t>
            </a:r>
          </a:p>
        </p:txBody>
      </p:sp>
      <p:sp>
        <p:nvSpPr>
          <p:cNvPr id="9" name="ZoneTexte 8">
            <a:extLst>
              <a:ext uri="{FF2B5EF4-FFF2-40B4-BE49-F238E27FC236}">
                <a16:creationId xmlns:a16="http://schemas.microsoft.com/office/drawing/2014/main" id="{225FECBE-5163-6B72-98B9-819F95A5209A}"/>
              </a:ext>
            </a:extLst>
          </p:cNvPr>
          <p:cNvSpPr txBox="1"/>
          <p:nvPr/>
        </p:nvSpPr>
        <p:spPr>
          <a:xfrm>
            <a:off x="6213231" y="2797908"/>
            <a:ext cx="2834255" cy="369332"/>
          </a:xfrm>
          <a:prstGeom prst="rect">
            <a:avLst/>
          </a:prstGeom>
          <a:noFill/>
        </p:spPr>
        <p:txBody>
          <a:bodyPr wrap="square" rtlCol="0">
            <a:spAutoFit/>
          </a:bodyPr>
          <a:lstStyle/>
          <a:p>
            <a:r>
              <a:rPr lang="fr-FR" dirty="0" err="1"/>
              <a:t>terraform.tfvars</a:t>
            </a:r>
            <a:endParaRPr lang="fr-FR" dirty="0"/>
          </a:p>
        </p:txBody>
      </p:sp>
    </p:spTree>
    <p:extLst>
      <p:ext uri="{BB962C8B-B14F-4D97-AF65-F5344CB8AC3E}">
        <p14:creationId xmlns:p14="http://schemas.microsoft.com/office/powerpoint/2010/main" val="177047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C7F97-0D80-2496-1EB4-6AE1BAA194BF}"/>
              </a:ext>
            </a:extLst>
          </p:cNvPr>
          <p:cNvSpPr>
            <a:spLocks noGrp="1"/>
          </p:cNvSpPr>
          <p:nvPr>
            <p:ph type="title"/>
          </p:nvPr>
        </p:nvSpPr>
        <p:spPr/>
        <p:txBody>
          <a:bodyPr/>
          <a:lstStyle/>
          <a:p>
            <a:r>
              <a:rPr lang="fr-FR" dirty="0"/>
              <a:t>Exercice 7: Création d’un nom commun</a:t>
            </a:r>
          </a:p>
        </p:txBody>
      </p:sp>
      <p:sp>
        <p:nvSpPr>
          <p:cNvPr id="3" name="Espace réservé du contenu 2">
            <a:extLst>
              <a:ext uri="{FF2B5EF4-FFF2-40B4-BE49-F238E27FC236}">
                <a16:creationId xmlns:a16="http://schemas.microsoft.com/office/drawing/2014/main" id="{51C57854-C2D7-50F8-BB24-1D756E89CD70}"/>
              </a:ext>
            </a:extLst>
          </p:cNvPr>
          <p:cNvSpPr>
            <a:spLocks noGrp="1"/>
          </p:cNvSpPr>
          <p:nvPr>
            <p:ph idx="1"/>
          </p:nvPr>
        </p:nvSpPr>
        <p:spPr/>
        <p:txBody>
          <a:bodyPr/>
          <a:lstStyle/>
          <a:p>
            <a:r>
              <a:rPr lang="fr-FR" dirty="0"/>
              <a:t>Mettez un début de nom identique pour toutes vos ressources, les variables seront initiées dans un fichier variables.tf</a:t>
            </a:r>
          </a:p>
          <a:p>
            <a:r>
              <a:rPr lang="fr-FR" dirty="0"/>
              <a:t>Ajoutez un fichier 02-vm.tf</a:t>
            </a:r>
          </a:p>
          <a:p>
            <a:r>
              <a:rPr lang="fr-FR" dirty="0"/>
              <a:t>Dans ce fichier ajouter une linux </a:t>
            </a:r>
            <a:r>
              <a:rPr lang="fr-FR" dirty="0" err="1"/>
              <a:t>virtual</a:t>
            </a:r>
            <a:r>
              <a:rPr lang="fr-FR" dirty="0"/>
              <a:t> machine avec son interface privée appartenant au </a:t>
            </a:r>
            <a:r>
              <a:rPr lang="fr-FR" dirty="0" err="1"/>
              <a:t>subnet</a:t>
            </a:r>
            <a:r>
              <a:rPr lang="fr-FR" dirty="0"/>
              <a:t> précédemment créé et une adresse </a:t>
            </a:r>
            <a:r>
              <a:rPr lang="fr-FR" dirty="0" err="1"/>
              <a:t>ip</a:t>
            </a:r>
            <a:r>
              <a:rPr lang="fr-FR" dirty="0"/>
              <a:t> publique</a:t>
            </a:r>
          </a:p>
          <a:p>
            <a:r>
              <a:rPr lang="fr-FR" dirty="0"/>
              <a:t>Variabilisez la size de la VM et mettez la plus petite taille que vous trouvez sur Azure </a:t>
            </a:r>
          </a:p>
          <a:p>
            <a:r>
              <a:rPr lang="fr-FR" dirty="0"/>
              <a:t>Renseignez la valeur de vos variables dans le fichier </a:t>
            </a:r>
            <a:r>
              <a:rPr lang="fr-FR" dirty="0" err="1"/>
              <a:t>terraform.tfvars</a:t>
            </a:r>
            <a:endParaRPr lang="fr-FR" dirty="0"/>
          </a:p>
          <a:p>
            <a:r>
              <a:rPr lang="fr-FR" dirty="0"/>
              <a:t>Déployez et connectez-vous à la </a:t>
            </a:r>
            <a:r>
              <a:rPr lang="fr-FR" dirty="0" err="1"/>
              <a:t>vm</a:t>
            </a:r>
            <a:r>
              <a:rPr lang="fr-FR" dirty="0"/>
              <a:t> via un user mot de passe (attention à retravailler la ressource pour ce faire)</a:t>
            </a:r>
          </a:p>
          <a:p>
            <a:r>
              <a:rPr lang="fr-FR" dirty="0"/>
              <a:t>Pour éviter de consommer du crédit, faites un </a:t>
            </a:r>
            <a:r>
              <a:rPr lang="fr-FR" dirty="0" err="1"/>
              <a:t>terraform</a:t>
            </a:r>
            <a:r>
              <a:rPr lang="fr-FR" dirty="0"/>
              <a:t> destroy à la fin</a:t>
            </a:r>
          </a:p>
        </p:txBody>
      </p:sp>
    </p:spTree>
    <p:extLst>
      <p:ext uri="{BB962C8B-B14F-4D97-AF65-F5344CB8AC3E}">
        <p14:creationId xmlns:p14="http://schemas.microsoft.com/office/powerpoint/2010/main" val="1199585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119F2A-07C1-F7D4-8F95-C563B881020C}"/>
              </a:ext>
            </a:extLst>
          </p:cNvPr>
          <p:cNvSpPr>
            <a:spLocks noGrp="1"/>
          </p:cNvSpPr>
          <p:nvPr>
            <p:ph type="title"/>
          </p:nvPr>
        </p:nvSpPr>
        <p:spPr/>
        <p:txBody>
          <a:bodyPr/>
          <a:lstStyle/>
          <a:p>
            <a:r>
              <a:rPr lang="fr-FR" dirty="0"/>
              <a:t>Output</a:t>
            </a:r>
          </a:p>
        </p:txBody>
      </p:sp>
      <p:sp>
        <p:nvSpPr>
          <p:cNvPr id="3" name="Espace réservé du contenu 2">
            <a:extLst>
              <a:ext uri="{FF2B5EF4-FFF2-40B4-BE49-F238E27FC236}">
                <a16:creationId xmlns:a16="http://schemas.microsoft.com/office/drawing/2014/main" id="{E4707C4F-ED2A-D6FA-803B-AEAF41382124}"/>
              </a:ext>
            </a:extLst>
          </p:cNvPr>
          <p:cNvSpPr>
            <a:spLocks noGrp="1"/>
          </p:cNvSpPr>
          <p:nvPr>
            <p:ph idx="1"/>
          </p:nvPr>
        </p:nvSpPr>
        <p:spPr/>
        <p:txBody>
          <a:bodyPr/>
          <a:lstStyle/>
          <a:p>
            <a:r>
              <a:rPr lang="fr-FR" dirty="0"/>
              <a:t>Les output permettent sortir des valeurs à l’issue du déploiement </a:t>
            </a:r>
          </a:p>
          <a:p>
            <a:r>
              <a:rPr lang="fr-FR" dirty="0"/>
              <a:t>L’option </a:t>
            </a:r>
            <a:r>
              <a:rPr lang="fr-FR" dirty="0" err="1"/>
              <a:t>terraform</a:t>
            </a:r>
            <a:r>
              <a:rPr lang="fr-FR" dirty="0"/>
              <a:t> output –</a:t>
            </a:r>
            <a:r>
              <a:rPr lang="fr-FR" dirty="0" err="1"/>
              <a:t>json</a:t>
            </a:r>
            <a:r>
              <a:rPr lang="fr-FR" dirty="0"/>
              <a:t> permet de sortir au format </a:t>
            </a:r>
            <a:r>
              <a:rPr lang="fr-FR" dirty="0" err="1"/>
              <a:t>json</a:t>
            </a:r>
            <a:r>
              <a:rPr lang="fr-FR" dirty="0"/>
              <a:t> les entrées</a:t>
            </a:r>
          </a:p>
          <a:p>
            <a:r>
              <a:rPr lang="fr-FR" dirty="0"/>
              <a:t>Ces valeurs peuvent être retravaillées pour d’autres usages d’automatisation</a:t>
            </a:r>
          </a:p>
          <a:p>
            <a:r>
              <a:rPr lang="fr-FR" dirty="0"/>
              <a:t>Sans output on peut rentrer malgré tout des valeurs dans des fichiers</a:t>
            </a:r>
          </a:p>
          <a:p>
            <a:endParaRPr lang="fr-FR" dirty="0"/>
          </a:p>
          <a:p>
            <a:r>
              <a:rPr lang="fr-FR" dirty="0"/>
              <a:t>Associés au data, on peut se servir de </a:t>
            </a:r>
            <a:r>
              <a:rPr lang="fr-FR" dirty="0" err="1"/>
              <a:t>terraform</a:t>
            </a:r>
            <a:r>
              <a:rPr lang="fr-FR" dirty="0"/>
              <a:t> pour sortir des valeurs</a:t>
            </a:r>
          </a:p>
          <a:p>
            <a:endParaRPr lang="fr-FR" dirty="0"/>
          </a:p>
        </p:txBody>
      </p:sp>
      <p:pic>
        <p:nvPicPr>
          <p:cNvPr id="5" name="Image 4" descr="Une image contenant texte, capture d’écran, Police&#10;&#10;Description générée automatiquement">
            <a:extLst>
              <a:ext uri="{FF2B5EF4-FFF2-40B4-BE49-F238E27FC236}">
                <a16:creationId xmlns:a16="http://schemas.microsoft.com/office/drawing/2014/main" id="{05F32B55-A80D-402B-8AD6-CED6171CF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236" y="4738428"/>
            <a:ext cx="6467580" cy="1302934"/>
          </a:xfrm>
          <a:prstGeom prst="rect">
            <a:avLst/>
          </a:prstGeom>
        </p:spPr>
      </p:pic>
    </p:spTree>
    <p:extLst>
      <p:ext uri="{BB962C8B-B14F-4D97-AF65-F5344CB8AC3E}">
        <p14:creationId xmlns:p14="http://schemas.microsoft.com/office/powerpoint/2010/main" val="1117687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125A2-C21C-5B03-2F5F-464250971D98}"/>
              </a:ext>
            </a:extLst>
          </p:cNvPr>
          <p:cNvSpPr>
            <a:spLocks noGrp="1"/>
          </p:cNvSpPr>
          <p:nvPr>
            <p:ph type="title"/>
          </p:nvPr>
        </p:nvSpPr>
        <p:spPr/>
        <p:txBody>
          <a:bodyPr/>
          <a:lstStyle/>
          <a:p>
            <a:r>
              <a:rPr lang="fr-FR" dirty="0"/>
              <a:t>Exercice 8:</a:t>
            </a:r>
          </a:p>
        </p:txBody>
      </p:sp>
      <p:sp>
        <p:nvSpPr>
          <p:cNvPr id="3" name="Espace réservé du contenu 2">
            <a:extLst>
              <a:ext uri="{FF2B5EF4-FFF2-40B4-BE49-F238E27FC236}">
                <a16:creationId xmlns:a16="http://schemas.microsoft.com/office/drawing/2014/main" id="{693D6EEA-FDDF-8E70-919E-C4227E2D0355}"/>
              </a:ext>
            </a:extLst>
          </p:cNvPr>
          <p:cNvSpPr>
            <a:spLocks noGrp="1"/>
          </p:cNvSpPr>
          <p:nvPr>
            <p:ph idx="1"/>
          </p:nvPr>
        </p:nvSpPr>
        <p:spPr/>
        <p:txBody>
          <a:bodyPr/>
          <a:lstStyle/>
          <a:p>
            <a:r>
              <a:rPr lang="fr-FR" dirty="0"/>
              <a:t>Générez un output contenant le nom de votre </a:t>
            </a:r>
            <a:r>
              <a:rPr lang="fr-FR" dirty="0" err="1"/>
              <a:t>resource</a:t>
            </a:r>
            <a:r>
              <a:rPr lang="fr-FR" dirty="0"/>
              <a:t> group</a:t>
            </a:r>
          </a:p>
        </p:txBody>
      </p:sp>
    </p:spTree>
    <p:extLst>
      <p:ext uri="{BB962C8B-B14F-4D97-AF65-F5344CB8AC3E}">
        <p14:creationId xmlns:p14="http://schemas.microsoft.com/office/powerpoint/2010/main" val="3625406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D9448C-87A6-D508-5DF8-5BFE1988C297}"/>
              </a:ext>
            </a:extLst>
          </p:cNvPr>
          <p:cNvSpPr>
            <a:spLocks noGrp="1"/>
          </p:cNvSpPr>
          <p:nvPr>
            <p:ph type="title"/>
          </p:nvPr>
        </p:nvSpPr>
        <p:spPr/>
        <p:txBody>
          <a:bodyPr/>
          <a:lstStyle/>
          <a:p>
            <a:r>
              <a:rPr lang="fr-FR" dirty="0"/>
              <a:t>Les fonctions</a:t>
            </a:r>
          </a:p>
        </p:txBody>
      </p:sp>
      <p:sp>
        <p:nvSpPr>
          <p:cNvPr id="3" name="Espace réservé du contenu 2">
            <a:extLst>
              <a:ext uri="{FF2B5EF4-FFF2-40B4-BE49-F238E27FC236}">
                <a16:creationId xmlns:a16="http://schemas.microsoft.com/office/drawing/2014/main" id="{3E33B018-6B7A-EDE6-2EF1-EEE9F19C8DBF}"/>
              </a:ext>
            </a:extLst>
          </p:cNvPr>
          <p:cNvSpPr>
            <a:spLocks noGrp="1"/>
          </p:cNvSpPr>
          <p:nvPr>
            <p:ph idx="1"/>
          </p:nvPr>
        </p:nvSpPr>
        <p:spPr/>
        <p:txBody>
          <a:bodyPr/>
          <a:lstStyle/>
          <a:p>
            <a:r>
              <a:rPr lang="fr-FR" dirty="0"/>
              <a:t>Elles permettent de faire des traitements sur des nombre ou string avec la syntaxe : fonction(valeur)</a:t>
            </a:r>
          </a:p>
          <a:p>
            <a:endParaRPr lang="fr-FR" dirty="0"/>
          </a:p>
          <a:p>
            <a:r>
              <a:rPr lang="fr-FR" dirty="0"/>
              <a:t>Elles sont pratiques pour forcer des nomenclatures, faire des outputs</a:t>
            </a:r>
          </a:p>
          <a:p>
            <a:endParaRPr lang="fr-FR" dirty="0"/>
          </a:p>
          <a:p>
            <a:r>
              <a:rPr lang="fr-FR" dirty="0"/>
              <a:t>Elles sont décrites ici : https://developer.hashicorp.com/terraform/language/functions</a:t>
            </a:r>
          </a:p>
          <a:p>
            <a:endParaRPr lang="fr-FR" dirty="0"/>
          </a:p>
        </p:txBody>
      </p:sp>
    </p:spTree>
    <p:extLst>
      <p:ext uri="{BB962C8B-B14F-4D97-AF65-F5344CB8AC3E}">
        <p14:creationId xmlns:p14="http://schemas.microsoft.com/office/powerpoint/2010/main" val="713027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9DE4E-CB45-5F9C-77D7-C1C720ADF27E}"/>
              </a:ext>
            </a:extLst>
          </p:cNvPr>
          <p:cNvSpPr>
            <a:spLocks noGrp="1"/>
          </p:cNvSpPr>
          <p:nvPr>
            <p:ph type="title"/>
          </p:nvPr>
        </p:nvSpPr>
        <p:spPr/>
        <p:txBody>
          <a:bodyPr/>
          <a:lstStyle/>
          <a:p>
            <a:r>
              <a:rPr lang="fr-FR" dirty="0"/>
              <a:t>Les conditions</a:t>
            </a:r>
          </a:p>
        </p:txBody>
      </p:sp>
      <p:sp>
        <p:nvSpPr>
          <p:cNvPr id="3" name="Espace réservé du contenu 2">
            <a:extLst>
              <a:ext uri="{FF2B5EF4-FFF2-40B4-BE49-F238E27FC236}">
                <a16:creationId xmlns:a16="http://schemas.microsoft.com/office/drawing/2014/main" id="{6ADBF47A-5E9A-7C0E-5F34-6BE53DDC1784}"/>
              </a:ext>
            </a:extLst>
          </p:cNvPr>
          <p:cNvSpPr>
            <a:spLocks noGrp="1"/>
          </p:cNvSpPr>
          <p:nvPr>
            <p:ph idx="1"/>
          </p:nvPr>
        </p:nvSpPr>
        <p:spPr/>
        <p:txBody>
          <a:bodyPr/>
          <a:lstStyle/>
          <a:p>
            <a:r>
              <a:rPr lang="fr-FR" dirty="0"/>
              <a:t>Permettent de retourner un résultat en fonction de variables</a:t>
            </a:r>
          </a:p>
          <a:p>
            <a:endParaRPr lang="fr-FR" dirty="0"/>
          </a:p>
        </p:txBody>
      </p:sp>
      <p:pic>
        <p:nvPicPr>
          <p:cNvPr id="5" name="Image 4" descr="Une image contenant texte, capture d’écran, Police&#10;&#10;Description générée automatiquement">
            <a:extLst>
              <a:ext uri="{FF2B5EF4-FFF2-40B4-BE49-F238E27FC236}">
                <a16:creationId xmlns:a16="http://schemas.microsoft.com/office/drawing/2014/main" id="{42A77644-8CDB-03D4-97B5-4FD4F47FC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765" y="2567236"/>
            <a:ext cx="6830378" cy="1533739"/>
          </a:xfrm>
          <a:prstGeom prst="rect">
            <a:avLst/>
          </a:prstGeom>
        </p:spPr>
      </p:pic>
    </p:spTree>
    <p:extLst>
      <p:ext uri="{BB962C8B-B14F-4D97-AF65-F5344CB8AC3E}">
        <p14:creationId xmlns:p14="http://schemas.microsoft.com/office/powerpoint/2010/main" val="2267911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57E43-1B11-9D32-AD92-964ADA536248}"/>
              </a:ext>
            </a:extLst>
          </p:cNvPr>
          <p:cNvSpPr>
            <a:spLocks noGrp="1"/>
          </p:cNvSpPr>
          <p:nvPr>
            <p:ph type="title"/>
          </p:nvPr>
        </p:nvSpPr>
        <p:spPr/>
        <p:txBody>
          <a:bodyPr/>
          <a:lstStyle/>
          <a:p>
            <a:endParaRPr lang="fr-FR"/>
          </a:p>
        </p:txBody>
      </p:sp>
      <p:pic>
        <p:nvPicPr>
          <p:cNvPr id="5" name="Espace réservé du contenu 4" descr="Une image contenant texte, capture d’écran, affichage, logiciel&#10;&#10;Description générée automatiquement">
            <a:extLst>
              <a:ext uri="{FF2B5EF4-FFF2-40B4-BE49-F238E27FC236}">
                <a16:creationId xmlns:a16="http://schemas.microsoft.com/office/drawing/2014/main" id="{3C328659-F1DD-B292-F23D-3C0295F5EA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333" y="1113326"/>
            <a:ext cx="9013743" cy="5082217"/>
          </a:xfrm>
        </p:spPr>
      </p:pic>
    </p:spTree>
    <p:extLst>
      <p:ext uri="{BB962C8B-B14F-4D97-AF65-F5344CB8AC3E}">
        <p14:creationId xmlns:p14="http://schemas.microsoft.com/office/powerpoint/2010/main" val="762278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22D00F-EF2A-6315-421C-10C1A2386FAB}"/>
              </a:ext>
            </a:extLst>
          </p:cNvPr>
          <p:cNvSpPr>
            <a:spLocks noGrp="1"/>
          </p:cNvSpPr>
          <p:nvPr>
            <p:ph type="title"/>
          </p:nvPr>
        </p:nvSpPr>
        <p:spPr/>
        <p:txBody>
          <a:bodyPr/>
          <a:lstStyle/>
          <a:p>
            <a:r>
              <a:rPr lang="fr-FR" dirty="0"/>
              <a:t>Exercice 9: </a:t>
            </a:r>
          </a:p>
        </p:txBody>
      </p:sp>
      <p:sp>
        <p:nvSpPr>
          <p:cNvPr id="3" name="Espace réservé du contenu 2">
            <a:extLst>
              <a:ext uri="{FF2B5EF4-FFF2-40B4-BE49-F238E27FC236}">
                <a16:creationId xmlns:a16="http://schemas.microsoft.com/office/drawing/2014/main" id="{69FA44EB-2F3B-D2EA-8947-8925BC331107}"/>
              </a:ext>
            </a:extLst>
          </p:cNvPr>
          <p:cNvSpPr>
            <a:spLocks noGrp="1"/>
          </p:cNvSpPr>
          <p:nvPr>
            <p:ph idx="1"/>
          </p:nvPr>
        </p:nvSpPr>
        <p:spPr/>
        <p:txBody>
          <a:bodyPr/>
          <a:lstStyle/>
          <a:p>
            <a:r>
              <a:rPr lang="fr-FR" dirty="0"/>
              <a:t>Placez un tag sur le fichier 3-vm.tf</a:t>
            </a:r>
          </a:p>
          <a:p>
            <a:r>
              <a:rPr lang="fr-FR" dirty="0"/>
              <a:t>Créez une variable </a:t>
            </a:r>
            <a:r>
              <a:rPr lang="fr-FR" dirty="0" err="1"/>
              <a:t>is_prod</a:t>
            </a:r>
            <a:r>
              <a:rPr lang="fr-FR" dirty="0"/>
              <a:t> </a:t>
            </a:r>
          </a:p>
          <a:p>
            <a:r>
              <a:rPr lang="fr-FR" dirty="0"/>
              <a:t>En fonction de la valeur que vous avez mis, mettez le tag sur la </a:t>
            </a:r>
            <a:r>
              <a:rPr lang="fr-FR" dirty="0" err="1"/>
              <a:t>vm</a:t>
            </a:r>
            <a:r>
              <a:rPr lang="fr-FR" dirty="0"/>
              <a:t> prod ou dev</a:t>
            </a:r>
          </a:p>
        </p:txBody>
      </p:sp>
    </p:spTree>
    <p:extLst>
      <p:ext uri="{BB962C8B-B14F-4D97-AF65-F5344CB8AC3E}">
        <p14:creationId xmlns:p14="http://schemas.microsoft.com/office/powerpoint/2010/main" val="63160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689E3-639D-3F30-0373-1C413F8437D6}"/>
              </a:ext>
            </a:extLst>
          </p:cNvPr>
          <p:cNvSpPr>
            <a:spLocks noGrp="1"/>
          </p:cNvSpPr>
          <p:nvPr>
            <p:ph type="title"/>
          </p:nvPr>
        </p:nvSpPr>
        <p:spPr/>
        <p:txBody>
          <a:bodyPr/>
          <a:lstStyle/>
          <a:p>
            <a:r>
              <a:rPr lang="fr-FR" dirty="0"/>
              <a:t>Les objectifs du cours</a:t>
            </a:r>
          </a:p>
        </p:txBody>
      </p:sp>
      <p:sp>
        <p:nvSpPr>
          <p:cNvPr id="3" name="Espace réservé du contenu 2">
            <a:extLst>
              <a:ext uri="{FF2B5EF4-FFF2-40B4-BE49-F238E27FC236}">
                <a16:creationId xmlns:a16="http://schemas.microsoft.com/office/drawing/2014/main" id="{AA964AF3-03B4-10CC-299B-F5D4B2062FF9}"/>
              </a:ext>
            </a:extLst>
          </p:cNvPr>
          <p:cNvSpPr>
            <a:spLocks noGrp="1"/>
          </p:cNvSpPr>
          <p:nvPr>
            <p:ph idx="1"/>
          </p:nvPr>
        </p:nvSpPr>
        <p:spPr/>
        <p:txBody>
          <a:bodyPr/>
          <a:lstStyle/>
          <a:p>
            <a:r>
              <a:rPr lang="fr-FR" dirty="0"/>
              <a:t>Savoir dire ce que c’est </a:t>
            </a:r>
            <a:r>
              <a:rPr lang="fr-FR" dirty="0" err="1"/>
              <a:t>Terraform</a:t>
            </a:r>
            <a:r>
              <a:rPr lang="fr-FR" dirty="0"/>
              <a:t> et dans quel contexte l’utiliser</a:t>
            </a:r>
          </a:p>
          <a:p>
            <a:r>
              <a:rPr lang="fr-FR" dirty="0"/>
              <a:t>Connaître le workflow de </a:t>
            </a:r>
            <a:r>
              <a:rPr lang="fr-FR" dirty="0" err="1"/>
              <a:t>terraform</a:t>
            </a:r>
            <a:endParaRPr lang="fr-FR" dirty="0"/>
          </a:p>
          <a:p>
            <a:r>
              <a:rPr lang="fr-FR" dirty="0"/>
              <a:t>Savoir rédiger du « code » </a:t>
            </a:r>
            <a:r>
              <a:rPr lang="fr-FR" dirty="0" err="1"/>
              <a:t>Terraform</a:t>
            </a:r>
            <a:endParaRPr lang="fr-FR" dirty="0"/>
          </a:p>
          <a:p>
            <a:pPr lvl="1"/>
            <a:r>
              <a:rPr lang="fr-FR" dirty="0"/>
              <a:t>Comprendre les principes de fonctionnement de base</a:t>
            </a:r>
          </a:p>
          <a:p>
            <a:pPr lvl="1"/>
            <a:r>
              <a:rPr lang="fr-FR" dirty="0"/>
              <a:t>Savoir utiliser les variables</a:t>
            </a:r>
          </a:p>
          <a:p>
            <a:pPr lvl="1"/>
            <a:r>
              <a:rPr lang="fr-FR" dirty="0"/>
              <a:t>Savoir utiliser les modules</a:t>
            </a:r>
          </a:p>
          <a:p>
            <a:pPr lvl="1"/>
            <a:r>
              <a:rPr lang="fr-FR" dirty="0"/>
              <a:t>Savoir se repérer dans la documentation officielle</a:t>
            </a:r>
          </a:p>
          <a:p>
            <a:r>
              <a:rPr lang="fr-FR" dirty="0"/>
              <a:t>Déployer sa propre infrastructure sur Azure ou Openstack</a:t>
            </a:r>
          </a:p>
        </p:txBody>
      </p:sp>
    </p:spTree>
    <p:extLst>
      <p:ext uri="{BB962C8B-B14F-4D97-AF65-F5344CB8AC3E}">
        <p14:creationId xmlns:p14="http://schemas.microsoft.com/office/powerpoint/2010/main" val="1918523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F6F240-CF1E-ED7A-740F-1D60C6B3622A}"/>
              </a:ext>
            </a:extLst>
          </p:cNvPr>
          <p:cNvSpPr>
            <a:spLocks noGrp="1"/>
          </p:cNvSpPr>
          <p:nvPr>
            <p:ph type="title"/>
          </p:nvPr>
        </p:nvSpPr>
        <p:spPr/>
        <p:txBody>
          <a:bodyPr/>
          <a:lstStyle/>
          <a:p>
            <a:r>
              <a:rPr lang="fr-FR" dirty="0"/>
              <a:t>Les Meta-Argument</a:t>
            </a:r>
          </a:p>
        </p:txBody>
      </p:sp>
      <p:sp>
        <p:nvSpPr>
          <p:cNvPr id="3" name="Espace réservé du contenu 2">
            <a:extLst>
              <a:ext uri="{FF2B5EF4-FFF2-40B4-BE49-F238E27FC236}">
                <a16:creationId xmlns:a16="http://schemas.microsoft.com/office/drawing/2014/main" id="{76894385-E1AB-88DF-E0E8-67B85A6A549B}"/>
              </a:ext>
            </a:extLst>
          </p:cNvPr>
          <p:cNvSpPr>
            <a:spLocks noGrp="1"/>
          </p:cNvSpPr>
          <p:nvPr>
            <p:ph idx="1"/>
          </p:nvPr>
        </p:nvSpPr>
        <p:spPr/>
        <p:txBody>
          <a:bodyPr/>
          <a:lstStyle/>
          <a:p>
            <a:r>
              <a:rPr lang="fr-FR" dirty="0"/>
              <a:t>Les Meta-argument permettent de faire des opérations spéciales sur les ressources</a:t>
            </a:r>
          </a:p>
          <a:p>
            <a:r>
              <a:rPr lang="fr-FR" dirty="0"/>
              <a:t>Les principaux Meta-Arguments à connaître sont : </a:t>
            </a:r>
          </a:p>
          <a:p>
            <a:pPr lvl="1"/>
            <a:r>
              <a:rPr lang="fr-FR" dirty="0" err="1"/>
              <a:t>Depends_on</a:t>
            </a:r>
            <a:endParaRPr lang="fr-FR" dirty="0"/>
          </a:p>
          <a:p>
            <a:pPr lvl="1"/>
            <a:r>
              <a:rPr lang="fr-FR" dirty="0"/>
              <a:t>Count</a:t>
            </a:r>
          </a:p>
          <a:p>
            <a:pPr lvl="1"/>
            <a:r>
              <a:rPr lang="fr-FR" dirty="0" err="1"/>
              <a:t>For_each</a:t>
            </a:r>
            <a:endParaRPr lang="fr-FR" dirty="0"/>
          </a:p>
        </p:txBody>
      </p:sp>
    </p:spTree>
    <p:extLst>
      <p:ext uri="{BB962C8B-B14F-4D97-AF65-F5344CB8AC3E}">
        <p14:creationId xmlns:p14="http://schemas.microsoft.com/office/powerpoint/2010/main" val="2188228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A4EE39-D22F-3B35-D45A-BE1D3279D1FA}"/>
              </a:ext>
            </a:extLst>
          </p:cNvPr>
          <p:cNvSpPr>
            <a:spLocks noGrp="1"/>
          </p:cNvSpPr>
          <p:nvPr>
            <p:ph type="title"/>
          </p:nvPr>
        </p:nvSpPr>
        <p:spPr/>
        <p:txBody>
          <a:bodyPr/>
          <a:lstStyle/>
          <a:p>
            <a:r>
              <a:rPr lang="fr-FR" dirty="0" err="1"/>
              <a:t>Depends_on</a:t>
            </a:r>
            <a:endParaRPr lang="fr-FR" dirty="0"/>
          </a:p>
        </p:txBody>
      </p:sp>
      <p:sp>
        <p:nvSpPr>
          <p:cNvPr id="3" name="Espace réservé du contenu 2">
            <a:extLst>
              <a:ext uri="{FF2B5EF4-FFF2-40B4-BE49-F238E27FC236}">
                <a16:creationId xmlns:a16="http://schemas.microsoft.com/office/drawing/2014/main" id="{9DB1F8B6-7689-1640-DDFF-9F978797FB96}"/>
              </a:ext>
            </a:extLst>
          </p:cNvPr>
          <p:cNvSpPr>
            <a:spLocks noGrp="1"/>
          </p:cNvSpPr>
          <p:nvPr>
            <p:ph idx="1"/>
          </p:nvPr>
        </p:nvSpPr>
        <p:spPr/>
        <p:txBody>
          <a:bodyPr/>
          <a:lstStyle/>
          <a:p>
            <a:r>
              <a:rPr lang="fr-FR" dirty="0" err="1"/>
              <a:t>Depends_on</a:t>
            </a:r>
            <a:r>
              <a:rPr lang="fr-FR" dirty="0"/>
              <a:t> permet de donner une dépendance d’une ressource à une autre quand celle-ci n’est pas clairement indiquée</a:t>
            </a:r>
          </a:p>
          <a:p>
            <a:endParaRPr lang="fr-FR" dirty="0"/>
          </a:p>
          <a:p>
            <a:r>
              <a:rPr lang="fr-FR" dirty="0"/>
              <a:t>Exemple : On veut créer une règle réseau dans le NSG d’Azure, on veut attendre que celle-ci soit faite avant la </a:t>
            </a:r>
            <a:r>
              <a:rPr lang="fr-FR" dirty="0" err="1"/>
              <a:t>vm</a:t>
            </a:r>
            <a:r>
              <a:rPr lang="fr-FR" dirty="0"/>
              <a:t> </a:t>
            </a:r>
          </a:p>
        </p:txBody>
      </p:sp>
    </p:spTree>
    <p:extLst>
      <p:ext uri="{BB962C8B-B14F-4D97-AF65-F5344CB8AC3E}">
        <p14:creationId xmlns:p14="http://schemas.microsoft.com/office/powerpoint/2010/main" val="395630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BB89A-5942-760A-31E8-ADE6BCE9AB63}"/>
              </a:ext>
            </a:extLst>
          </p:cNvPr>
          <p:cNvSpPr>
            <a:spLocks noGrp="1"/>
          </p:cNvSpPr>
          <p:nvPr>
            <p:ph type="title"/>
          </p:nvPr>
        </p:nvSpPr>
        <p:spPr/>
        <p:txBody>
          <a:bodyPr/>
          <a:lstStyle/>
          <a:p>
            <a:endParaRPr lang="fr-FR"/>
          </a:p>
        </p:txBody>
      </p:sp>
      <p:pic>
        <p:nvPicPr>
          <p:cNvPr id="5" name="Espace réservé du contenu 4" descr="Une image contenant texte, capture d’écran, Police&#10;&#10;Description générée automatiquement">
            <a:extLst>
              <a:ext uri="{FF2B5EF4-FFF2-40B4-BE49-F238E27FC236}">
                <a16:creationId xmlns:a16="http://schemas.microsoft.com/office/drawing/2014/main" id="{1B306A65-0474-696A-A4DB-F42628DADC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2035" y="722557"/>
            <a:ext cx="8411967" cy="5844679"/>
          </a:xfrm>
        </p:spPr>
      </p:pic>
    </p:spTree>
    <p:extLst>
      <p:ext uri="{BB962C8B-B14F-4D97-AF65-F5344CB8AC3E}">
        <p14:creationId xmlns:p14="http://schemas.microsoft.com/office/powerpoint/2010/main" val="3495206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D96426-1EB9-4A02-0D9D-A5ACB107063B}"/>
              </a:ext>
            </a:extLst>
          </p:cNvPr>
          <p:cNvSpPr>
            <a:spLocks noGrp="1"/>
          </p:cNvSpPr>
          <p:nvPr>
            <p:ph type="title"/>
          </p:nvPr>
        </p:nvSpPr>
        <p:spPr/>
        <p:txBody>
          <a:bodyPr/>
          <a:lstStyle/>
          <a:p>
            <a:r>
              <a:rPr lang="fr-FR" dirty="0"/>
              <a:t>Exercice 10:</a:t>
            </a:r>
          </a:p>
        </p:txBody>
      </p:sp>
      <p:sp>
        <p:nvSpPr>
          <p:cNvPr id="3" name="Espace réservé du contenu 2">
            <a:extLst>
              <a:ext uri="{FF2B5EF4-FFF2-40B4-BE49-F238E27FC236}">
                <a16:creationId xmlns:a16="http://schemas.microsoft.com/office/drawing/2014/main" id="{9EE6A82C-EFBF-0E3C-F310-00C0009514AC}"/>
              </a:ext>
            </a:extLst>
          </p:cNvPr>
          <p:cNvSpPr>
            <a:spLocks noGrp="1"/>
          </p:cNvSpPr>
          <p:nvPr>
            <p:ph idx="1"/>
          </p:nvPr>
        </p:nvSpPr>
        <p:spPr/>
        <p:txBody>
          <a:bodyPr/>
          <a:lstStyle/>
          <a:p>
            <a:r>
              <a:rPr lang="fr-FR" dirty="0"/>
              <a:t>Sur le fichier 4-nsg.tf</a:t>
            </a:r>
          </a:p>
          <a:p>
            <a:r>
              <a:rPr lang="fr-FR" dirty="0"/>
              <a:t>Ajouter une NSG (network-</a:t>
            </a:r>
            <a:r>
              <a:rPr lang="fr-FR" dirty="0" err="1"/>
              <a:t>security</a:t>
            </a:r>
            <a:r>
              <a:rPr lang="fr-FR" dirty="0"/>
              <a:t>-group) à votre interface réseau</a:t>
            </a:r>
          </a:p>
          <a:p>
            <a:r>
              <a:rPr lang="fr-FR" dirty="0"/>
              <a:t>Ajouter des règles sur la NSG</a:t>
            </a:r>
          </a:p>
          <a:p>
            <a:r>
              <a:rPr lang="fr-FR" dirty="0"/>
              <a:t>Faites en sorte que votre VM se déploie après les règles NSG via </a:t>
            </a:r>
            <a:r>
              <a:rPr lang="fr-FR" dirty="0" err="1"/>
              <a:t>depends_on</a:t>
            </a:r>
            <a:endParaRPr lang="fr-FR" dirty="0"/>
          </a:p>
        </p:txBody>
      </p:sp>
    </p:spTree>
    <p:extLst>
      <p:ext uri="{BB962C8B-B14F-4D97-AF65-F5344CB8AC3E}">
        <p14:creationId xmlns:p14="http://schemas.microsoft.com/office/powerpoint/2010/main" val="2311935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1F22C0-486C-460B-7564-E190F1218C31}"/>
              </a:ext>
            </a:extLst>
          </p:cNvPr>
          <p:cNvSpPr>
            <a:spLocks noGrp="1"/>
          </p:cNvSpPr>
          <p:nvPr>
            <p:ph type="title"/>
          </p:nvPr>
        </p:nvSpPr>
        <p:spPr/>
        <p:txBody>
          <a:bodyPr/>
          <a:lstStyle/>
          <a:p>
            <a:r>
              <a:rPr lang="fr-FR" dirty="0"/>
              <a:t>Count</a:t>
            </a:r>
          </a:p>
        </p:txBody>
      </p:sp>
      <p:sp>
        <p:nvSpPr>
          <p:cNvPr id="3" name="Espace réservé du contenu 2">
            <a:extLst>
              <a:ext uri="{FF2B5EF4-FFF2-40B4-BE49-F238E27FC236}">
                <a16:creationId xmlns:a16="http://schemas.microsoft.com/office/drawing/2014/main" id="{B7EC2C2E-2AA6-EF51-5E6F-374642C1742F}"/>
              </a:ext>
            </a:extLst>
          </p:cNvPr>
          <p:cNvSpPr>
            <a:spLocks noGrp="1"/>
          </p:cNvSpPr>
          <p:nvPr>
            <p:ph idx="1"/>
          </p:nvPr>
        </p:nvSpPr>
        <p:spPr/>
        <p:txBody>
          <a:bodyPr/>
          <a:lstStyle/>
          <a:p>
            <a:r>
              <a:rPr lang="fr-FR" dirty="0"/>
              <a:t>Il permet de générer un nombre x d’une même </a:t>
            </a:r>
            <a:r>
              <a:rPr lang="fr-FR" dirty="0" err="1"/>
              <a:t>resource</a:t>
            </a:r>
            <a:endParaRPr lang="fr-FR" dirty="0"/>
          </a:p>
          <a:p>
            <a:r>
              <a:rPr lang="fr-FR" dirty="0"/>
              <a:t>Attention, à l’utilisation il faut faire attention à ce que le système cible n’ai pas de contrainte vis-à-vis de la réutilisation de nom ou autre sous faute de réadaptation. </a:t>
            </a:r>
          </a:p>
          <a:p>
            <a:r>
              <a:rPr lang="fr-FR" dirty="0"/>
              <a:t>Dans le cas de ressources en 1.1 il faut que le count soit positionné de la même manière sur les deux en faisant référence l’un l’autre à la bonne version</a:t>
            </a:r>
          </a:p>
          <a:p>
            <a:endParaRPr lang="fr-FR" dirty="0"/>
          </a:p>
          <a:p>
            <a:r>
              <a:rPr lang="fr-FR" dirty="0"/>
              <a:t>! Ajouté aux conditions le count est la seule manière de créer ou non une ressource !</a:t>
            </a:r>
          </a:p>
        </p:txBody>
      </p:sp>
    </p:spTree>
    <p:extLst>
      <p:ext uri="{BB962C8B-B14F-4D97-AF65-F5344CB8AC3E}">
        <p14:creationId xmlns:p14="http://schemas.microsoft.com/office/powerpoint/2010/main" val="3811186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81D2C-A9A9-3F9D-068A-4D726155B3D3}"/>
              </a:ext>
            </a:extLst>
          </p:cNvPr>
          <p:cNvSpPr>
            <a:spLocks noGrp="1"/>
          </p:cNvSpPr>
          <p:nvPr>
            <p:ph type="title"/>
          </p:nvPr>
        </p:nvSpPr>
        <p:spPr/>
        <p:txBody>
          <a:bodyPr/>
          <a:lstStyle/>
          <a:p>
            <a:endParaRPr lang="fr-FR"/>
          </a:p>
        </p:txBody>
      </p:sp>
      <p:pic>
        <p:nvPicPr>
          <p:cNvPr id="5" name="Espace réservé du contenu 4" descr="Une image contenant texte, capture d’écran, affichage, logiciel&#10;&#10;Description générée automatiquement">
            <a:extLst>
              <a:ext uri="{FF2B5EF4-FFF2-40B4-BE49-F238E27FC236}">
                <a16:creationId xmlns:a16="http://schemas.microsoft.com/office/drawing/2014/main" id="{BE016577-8D72-4E74-B749-C000F93376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109" y="1270000"/>
            <a:ext cx="9034245" cy="3894528"/>
          </a:xfrm>
        </p:spPr>
      </p:pic>
    </p:spTree>
    <p:extLst>
      <p:ext uri="{BB962C8B-B14F-4D97-AF65-F5344CB8AC3E}">
        <p14:creationId xmlns:p14="http://schemas.microsoft.com/office/powerpoint/2010/main" val="2333954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62D28-5811-8282-2CE2-E659932F1009}"/>
              </a:ext>
            </a:extLst>
          </p:cNvPr>
          <p:cNvSpPr>
            <a:spLocks noGrp="1"/>
          </p:cNvSpPr>
          <p:nvPr>
            <p:ph type="title"/>
          </p:nvPr>
        </p:nvSpPr>
        <p:spPr/>
        <p:txBody>
          <a:bodyPr/>
          <a:lstStyle/>
          <a:p>
            <a:r>
              <a:rPr lang="fr-FR" dirty="0"/>
              <a:t>Exercice 11</a:t>
            </a:r>
          </a:p>
        </p:txBody>
      </p:sp>
      <p:sp>
        <p:nvSpPr>
          <p:cNvPr id="3" name="Espace réservé du contenu 2">
            <a:extLst>
              <a:ext uri="{FF2B5EF4-FFF2-40B4-BE49-F238E27FC236}">
                <a16:creationId xmlns:a16="http://schemas.microsoft.com/office/drawing/2014/main" id="{93AB41E2-5EB0-1588-179B-EA3C04D00F48}"/>
              </a:ext>
            </a:extLst>
          </p:cNvPr>
          <p:cNvSpPr>
            <a:spLocks noGrp="1"/>
          </p:cNvSpPr>
          <p:nvPr>
            <p:ph idx="1"/>
          </p:nvPr>
        </p:nvSpPr>
        <p:spPr/>
        <p:txBody>
          <a:bodyPr/>
          <a:lstStyle/>
          <a:p>
            <a:r>
              <a:rPr lang="fr-FR" dirty="0"/>
              <a:t>Faites un </a:t>
            </a:r>
            <a:r>
              <a:rPr lang="fr-FR" dirty="0" err="1"/>
              <a:t>terraform</a:t>
            </a:r>
            <a:r>
              <a:rPr lang="fr-FR" dirty="0"/>
              <a:t> destroy</a:t>
            </a:r>
          </a:p>
          <a:p>
            <a:r>
              <a:rPr lang="fr-FR" dirty="0"/>
              <a:t>Supprimez le fichier 4-nsg.tf</a:t>
            </a:r>
          </a:p>
          <a:p>
            <a:r>
              <a:rPr lang="fr-FR" dirty="0"/>
              <a:t>Editez le fichier 3-vm.tf pour :</a:t>
            </a:r>
          </a:p>
          <a:p>
            <a:pPr lvl="1"/>
            <a:r>
              <a:rPr lang="fr-FR" dirty="0"/>
              <a:t>Mettre en place un count sur l’interface et la </a:t>
            </a:r>
            <a:r>
              <a:rPr lang="fr-FR" dirty="0" err="1"/>
              <a:t>vm</a:t>
            </a:r>
            <a:r>
              <a:rPr lang="fr-FR" dirty="0"/>
              <a:t> à 2</a:t>
            </a:r>
          </a:p>
          <a:p>
            <a:pPr lvl="1"/>
            <a:r>
              <a:rPr lang="fr-FR" dirty="0"/>
              <a:t>Déployer les ressources pour qu’elles adoptent le nom « &lt;</a:t>
            </a:r>
            <a:r>
              <a:rPr lang="fr-FR" dirty="0" err="1"/>
              <a:t>nomvm</a:t>
            </a:r>
            <a:r>
              <a:rPr lang="fr-FR" dirty="0"/>
              <a:t>&gt;-x/&lt;</a:t>
            </a:r>
            <a:r>
              <a:rPr lang="fr-FR" dirty="0" err="1"/>
              <a:t>nomnic</a:t>
            </a:r>
            <a:r>
              <a:rPr lang="fr-FR" dirty="0"/>
              <a:t>&gt;-x</a:t>
            </a:r>
          </a:p>
        </p:txBody>
      </p:sp>
    </p:spTree>
    <p:extLst>
      <p:ext uri="{BB962C8B-B14F-4D97-AF65-F5344CB8AC3E}">
        <p14:creationId xmlns:p14="http://schemas.microsoft.com/office/powerpoint/2010/main" val="655865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C12A08-58D8-448C-0A64-DD3726E5CE75}"/>
              </a:ext>
            </a:extLst>
          </p:cNvPr>
          <p:cNvSpPr>
            <a:spLocks noGrp="1"/>
          </p:cNvSpPr>
          <p:nvPr>
            <p:ph type="title"/>
          </p:nvPr>
        </p:nvSpPr>
        <p:spPr/>
        <p:txBody>
          <a:bodyPr/>
          <a:lstStyle/>
          <a:p>
            <a:r>
              <a:rPr lang="fr-FR" dirty="0" err="1"/>
              <a:t>for_each</a:t>
            </a:r>
            <a:endParaRPr lang="fr-FR" dirty="0"/>
          </a:p>
        </p:txBody>
      </p:sp>
      <p:sp>
        <p:nvSpPr>
          <p:cNvPr id="3" name="Espace réservé du contenu 2">
            <a:extLst>
              <a:ext uri="{FF2B5EF4-FFF2-40B4-BE49-F238E27FC236}">
                <a16:creationId xmlns:a16="http://schemas.microsoft.com/office/drawing/2014/main" id="{5D7E71E0-946C-757F-D7C0-AA55966ABD1C}"/>
              </a:ext>
            </a:extLst>
          </p:cNvPr>
          <p:cNvSpPr>
            <a:spLocks noGrp="1"/>
          </p:cNvSpPr>
          <p:nvPr>
            <p:ph idx="1"/>
          </p:nvPr>
        </p:nvSpPr>
        <p:spPr/>
        <p:txBody>
          <a:bodyPr/>
          <a:lstStyle/>
          <a:p>
            <a:r>
              <a:rPr lang="fr-FR" dirty="0"/>
              <a:t>Permet de parcourir une liste </a:t>
            </a:r>
          </a:p>
          <a:p>
            <a:r>
              <a:rPr lang="fr-FR" dirty="0" err="1"/>
              <a:t>each.key</a:t>
            </a:r>
            <a:r>
              <a:rPr lang="fr-FR" dirty="0"/>
              <a:t> et </a:t>
            </a:r>
            <a:r>
              <a:rPr lang="fr-FR" dirty="0" err="1"/>
              <a:t>each.value</a:t>
            </a:r>
            <a:r>
              <a:rPr lang="fr-FR" dirty="0"/>
              <a:t> permettent de donner les valeurs associées</a:t>
            </a:r>
          </a:p>
          <a:p>
            <a:endParaRPr lang="fr-FR" dirty="0"/>
          </a:p>
          <a:p>
            <a:r>
              <a:rPr lang="fr-FR" dirty="0"/>
              <a:t>! Ce cas est très pratique pour donner des droits à une liste d’utilisateurs </a:t>
            </a:r>
          </a:p>
        </p:txBody>
      </p:sp>
    </p:spTree>
    <p:extLst>
      <p:ext uri="{BB962C8B-B14F-4D97-AF65-F5344CB8AC3E}">
        <p14:creationId xmlns:p14="http://schemas.microsoft.com/office/powerpoint/2010/main" val="543278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C7F4E-CCD0-7A8E-F848-EB7F2AAB3583}"/>
              </a:ext>
            </a:extLst>
          </p:cNvPr>
          <p:cNvSpPr>
            <a:spLocks noGrp="1"/>
          </p:cNvSpPr>
          <p:nvPr>
            <p:ph type="title"/>
          </p:nvPr>
        </p:nvSpPr>
        <p:spPr/>
        <p:txBody>
          <a:bodyPr/>
          <a:lstStyle/>
          <a:p>
            <a:endParaRPr lang="fr-FR"/>
          </a:p>
        </p:txBody>
      </p:sp>
      <p:pic>
        <p:nvPicPr>
          <p:cNvPr id="5" name="Espace réservé du contenu 4" descr="Une image contenant texte, capture d’écran, affichage, logiciel&#10;&#10;Description générée automatiquement">
            <a:extLst>
              <a:ext uri="{FF2B5EF4-FFF2-40B4-BE49-F238E27FC236}">
                <a16:creationId xmlns:a16="http://schemas.microsoft.com/office/drawing/2014/main" id="{E8CEF163-51D1-5BE9-746B-06120C4A17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1658" y="732887"/>
            <a:ext cx="6890065" cy="5392226"/>
          </a:xfrm>
        </p:spPr>
      </p:pic>
    </p:spTree>
    <p:extLst>
      <p:ext uri="{BB962C8B-B14F-4D97-AF65-F5344CB8AC3E}">
        <p14:creationId xmlns:p14="http://schemas.microsoft.com/office/powerpoint/2010/main" val="1156684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E7A6C2-001C-B905-FE8B-40F2A38B9729}"/>
              </a:ext>
            </a:extLst>
          </p:cNvPr>
          <p:cNvSpPr>
            <a:spLocks noGrp="1"/>
          </p:cNvSpPr>
          <p:nvPr>
            <p:ph type="title"/>
          </p:nvPr>
        </p:nvSpPr>
        <p:spPr/>
        <p:txBody>
          <a:bodyPr/>
          <a:lstStyle/>
          <a:p>
            <a:r>
              <a:rPr lang="fr-FR" dirty="0"/>
              <a:t>Les modules</a:t>
            </a:r>
          </a:p>
        </p:txBody>
      </p:sp>
      <p:sp>
        <p:nvSpPr>
          <p:cNvPr id="3" name="Espace réservé du contenu 2">
            <a:extLst>
              <a:ext uri="{FF2B5EF4-FFF2-40B4-BE49-F238E27FC236}">
                <a16:creationId xmlns:a16="http://schemas.microsoft.com/office/drawing/2014/main" id="{C2ECBA54-0962-453B-B331-CBB99474A148}"/>
              </a:ext>
            </a:extLst>
          </p:cNvPr>
          <p:cNvSpPr>
            <a:spLocks noGrp="1"/>
          </p:cNvSpPr>
          <p:nvPr>
            <p:ph idx="1"/>
          </p:nvPr>
        </p:nvSpPr>
        <p:spPr/>
        <p:txBody>
          <a:bodyPr/>
          <a:lstStyle/>
          <a:p>
            <a:r>
              <a:rPr lang="fr-FR" dirty="0"/>
              <a:t>Les modules sont des regroupements de fichier </a:t>
            </a:r>
            <a:r>
              <a:rPr lang="fr-FR" dirty="0" err="1"/>
              <a:t>tf</a:t>
            </a:r>
            <a:r>
              <a:rPr lang="fr-FR" dirty="0"/>
              <a:t> qui permettent de générer en une fois un ensemble de ressources</a:t>
            </a:r>
          </a:p>
          <a:p>
            <a:endParaRPr lang="fr-FR" dirty="0"/>
          </a:p>
          <a:p>
            <a:r>
              <a:rPr lang="fr-FR" dirty="0"/>
              <a:t>Les modules sont facilement créables, ils permettent dans un cadre d’entreprise de donner une certaine méthodologie pour déployer</a:t>
            </a:r>
          </a:p>
          <a:p>
            <a:r>
              <a:rPr lang="fr-FR" dirty="0"/>
              <a:t>Il existe également des modules externes pour se simplifier la vie</a:t>
            </a:r>
          </a:p>
        </p:txBody>
      </p:sp>
      <p:pic>
        <p:nvPicPr>
          <p:cNvPr id="5" name="Image 4" descr="Une image contenant texte, capture d’écran, Police&#10;&#10;Description générée automatiquement">
            <a:extLst>
              <a:ext uri="{FF2B5EF4-FFF2-40B4-BE49-F238E27FC236}">
                <a16:creationId xmlns:a16="http://schemas.microsoft.com/office/drawing/2014/main" id="{19A4B347-2541-C2F6-7C9F-80AD4C5B2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36" y="4457682"/>
            <a:ext cx="4829849" cy="1876687"/>
          </a:xfrm>
          <a:prstGeom prst="rect">
            <a:avLst/>
          </a:prstGeom>
        </p:spPr>
      </p:pic>
    </p:spTree>
    <p:extLst>
      <p:ext uri="{BB962C8B-B14F-4D97-AF65-F5344CB8AC3E}">
        <p14:creationId xmlns:p14="http://schemas.microsoft.com/office/powerpoint/2010/main" val="231053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CB5D4-56F5-7F8B-7452-BC7BEA15E2A4}"/>
              </a:ext>
            </a:extLst>
          </p:cNvPr>
          <p:cNvSpPr>
            <a:spLocks noGrp="1"/>
          </p:cNvSpPr>
          <p:nvPr>
            <p:ph type="title"/>
          </p:nvPr>
        </p:nvSpPr>
        <p:spPr/>
        <p:txBody>
          <a:bodyPr/>
          <a:lstStyle/>
          <a:p>
            <a:r>
              <a:rPr lang="fr-FR" dirty="0"/>
              <a:t>Sources:</a:t>
            </a:r>
          </a:p>
        </p:txBody>
      </p:sp>
      <p:sp>
        <p:nvSpPr>
          <p:cNvPr id="3" name="Espace réservé du contenu 2">
            <a:extLst>
              <a:ext uri="{FF2B5EF4-FFF2-40B4-BE49-F238E27FC236}">
                <a16:creationId xmlns:a16="http://schemas.microsoft.com/office/drawing/2014/main" id="{4688BE7C-6570-DEC0-DF71-2A346212E0DA}"/>
              </a:ext>
            </a:extLst>
          </p:cNvPr>
          <p:cNvSpPr>
            <a:spLocks noGrp="1"/>
          </p:cNvSpPr>
          <p:nvPr>
            <p:ph idx="1"/>
          </p:nvPr>
        </p:nvSpPr>
        <p:spPr/>
        <p:txBody>
          <a:bodyPr/>
          <a:lstStyle/>
          <a:p>
            <a:r>
              <a:rPr lang="fr-FR" dirty="0">
                <a:hlinkClick r:id="rId2"/>
              </a:rPr>
              <a:t>https://developer.hashicorp.com/</a:t>
            </a:r>
            <a:endParaRPr lang="fr-FR" dirty="0"/>
          </a:p>
          <a:p>
            <a:r>
              <a:rPr lang="fr-FR" dirty="0"/>
              <a:t>https://k21academy.com/terraform-iac/terraform-workflow-and-its-use-case/#:~:text=The%20workflows%20of%20Terraform%20are,requirements%20mentioned%20in%20your%20code.</a:t>
            </a:r>
          </a:p>
        </p:txBody>
      </p:sp>
    </p:spTree>
    <p:extLst>
      <p:ext uri="{BB962C8B-B14F-4D97-AF65-F5344CB8AC3E}">
        <p14:creationId xmlns:p14="http://schemas.microsoft.com/office/powerpoint/2010/main" val="3154581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2884C9-6DF5-CC05-7635-69DB0830BBFC}"/>
              </a:ext>
            </a:extLst>
          </p:cNvPr>
          <p:cNvSpPr>
            <a:spLocks noGrp="1"/>
          </p:cNvSpPr>
          <p:nvPr>
            <p:ph type="title"/>
          </p:nvPr>
        </p:nvSpPr>
        <p:spPr/>
        <p:txBody>
          <a:bodyPr/>
          <a:lstStyle/>
          <a:p>
            <a:r>
              <a:rPr lang="fr-FR" dirty="0"/>
              <a:t>Exercice 13:</a:t>
            </a:r>
          </a:p>
        </p:txBody>
      </p:sp>
      <p:sp>
        <p:nvSpPr>
          <p:cNvPr id="3" name="Espace réservé du contenu 2">
            <a:extLst>
              <a:ext uri="{FF2B5EF4-FFF2-40B4-BE49-F238E27FC236}">
                <a16:creationId xmlns:a16="http://schemas.microsoft.com/office/drawing/2014/main" id="{22FE2C34-8CFC-FABD-7427-45BFBBEA96E8}"/>
              </a:ext>
            </a:extLst>
          </p:cNvPr>
          <p:cNvSpPr>
            <a:spLocks noGrp="1"/>
          </p:cNvSpPr>
          <p:nvPr>
            <p:ph idx="1"/>
          </p:nvPr>
        </p:nvSpPr>
        <p:spPr/>
        <p:txBody>
          <a:bodyPr/>
          <a:lstStyle/>
          <a:p>
            <a:r>
              <a:rPr lang="fr-FR" dirty="0"/>
              <a:t>Détruisez tout</a:t>
            </a:r>
          </a:p>
          <a:p>
            <a:r>
              <a:rPr lang="fr-FR" dirty="0"/>
              <a:t>Créons un module à partir du fichier 3-vm.tf</a:t>
            </a:r>
          </a:p>
          <a:p>
            <a:r>
              <a:rPr lang="fr-FR" dirty="0"/>
              <a:t>Pour ce faire :</a:t>
            </a:r>
          </a:p>
          <a:p>
            <a:pPr lvl="1"/>
            <a:r>
              <a:rPr lang="fr-FR" dirty="0"/>
              <a:t>Créez un dossier module dans le dossier courant </a:t>
            </a:r>
          </a:p>
          <a:p>
            <a:pPr lvl="1"/>
            <a:r>
              <a:rPr lang="fr-FR" dirty="0"/>
              <a:t>Déplacer le fichier 3-vm.tf en main.tf </a:t>
            </a:r>
          </a:p>
          <a:p>
            <a:pPr lvl="1"/>
            <a:r>
              <a:rPr lang="fr-FR" dirty="0"/>
              <a:t>Exportez les variables dans le même dossier</a:t>
            </a:r>
          </a:p>
          <a:p>
            <a:r>
              <a:rPr lang="fr-FR" dirty="0"/>
              <a:t>Ajoutez votre module dans le main.tf et renseignez les variables comme dans l’exemple</a:t>
            </a:r>
          </a:p>
          <a:p>
            <a:r>
              <a:rPr lang="fr-FR" dirty="0"/>
              <a:t>Testez le déploiement</a:t>
            </a:r>
          </a:p>
          <a:p>
            <a:pPr lvl="1"/>
            <a:endParaRPr lang="fr-FR" dirty="0"/>
          </a:p>
        </p:txBody>
      </p:sp>
    </p:spTree>
    <p:extLst>
      <p:ext uri="{BB962C8B-B14F-4D97-AF65-F5344CB8AC3E}">
        <p14:creationId xmlns:p14="http://schemas.microsoft.com/office/powerpoint/2010/main" val="1519616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2A811F-F4CD-CA8E-C296-459AC1EC38D9}"/>
              </a:ext>
            </a:extLst>
          </p:cNvPr>
          <p:cNvSpPr>
            <a:spLocks noGrp="1"/>
          </p:cNvSpPr>
          <p:nvPr>
            <p:ph type="title"/>
          </p:nvPr>
        </p:nvSpPr>
        <p:spPr/>
        <p:txBody>
          <a:bodyPr/>
          <a:lstStyle/>
          <a:p>
            <a:r>
              <a:rPr lang="fr-FR" dirty="0"/>
              <a:t>Pour aller plus loin</a:t>
            </a:r>
          </a:p>
        </p:txBody>
      </p:sp>
      <p:sp>
        <p:nvSpPr>
          <p:cNvPr id="3" name="Espace réservé du contenu 2">
            <a:extLst>
              <a:ext uri="{FF2B5EF4-FFF2-40B4-BE49-F238E27FC236}">
                <a16:creationId xmlns:a16="http://schemas.microsoft.com/office/drawing/2014/main" id="{7878FFA6-D481-AB28-A1E9-5EC156B65DD9}"/>
              </a:ext>
            </a:extLst>
          </p:cNvPr>
          <p:cNvSpPr>
            <a:spLocks noGrp="1"/>
          </p:cNvSpPr>
          <p:nvPr>
            <p:ph idx="1"/>
          </p:nvPr>
        </p:nvSpPr>
        <p:spPr/>
        <p:txBody>
          <a:bodyPr/>
          <a:lstStyle/>
          <a:p>
            <a:r>
              <a:rPr lang="fr-FR" dirty="0"/>
              <a:t>Je n’ai pas encore abordé : </a:t>
            </a:r>
          </a:p>
          <a:p>
            <a:pPr lvl="1"/>
            <a:r>
              <a:rPr lang="fr-FR" dirty="0"/>
              <a:t>Les expressions (+-…) </a:t>
            </a:r>
          </a:p>
          <a:p>
            <a:pPr lvl="1"/>
            <a:r>
              <a:rPr lang="fr-FR" dirty="0"/>
              <a:t>Les boucles for (que je trouve moins utile que le </a:t>
            </a:r>
            <a:r>
              <a:rPr lang="fr-FR" dirty="0" err="1"/>
              <a:t>for_each</a:t>
            </a:r>
            <a:endParaRPr lang="fr-FR" dirty="0"/>
          </a:p>
          <a:p>
            <a:pPr lvl="1"/>
            <a:r>
              <a:rPr lang="fr-FR" dirty="0"/>
              <a:t>L’import en détail</a:t>
            </a:r>
          </a:p>
          <a:p>
            <a:pPr lvl="1"/>
            <a:r>
              <a:rPr lang="fr-FR" dirty="0"/>
              <a:t>Les local value (variables scopée dans un module uniquement)</a:t>
            </a:r>
          </a:p>
        </p:txBody>
      </p:sp>
    </p:spTree>
    <p:extLst>
      <p:ext uri="{BB962C8B-B14F-4D97-AF65-F5344CB8AC3E}">
        <p14:creationId xmlns:p14="http://schemas.microsoft.com/office/powerpoint/2010/main" val="29273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46B4DD-AC57-095F-0B72-CF6056867820}"/>
              </a:ext>
            </a:extLst>
          </p:cNvPr>
          <p:cNvSpPr>
            <a:spLocks noGrp="1"/>
          </p:cNvSpPr>
          <p:nvPr>
            <p:ph type="title"/>
          </p:nvPr>
        </p:nvSpPr>
        <p:spPr/>
        <p:txBody>
          <a:bodyPr/>
          <a:lstStyle/>
          <a:p>
            <a:r>
              <a:rPr lang="fr-FR" dirty="0"/>
              <a:t>Historique de </a:t>
            </a:r>
            <a:r>
              <a:rPr lang="fr-FR" dirty="0" err="1"/>
              <a:t>Terraform</a:t>
            </a:r>
            <a:endParaRPr lang="fr-FR" dirty="0"/>
          </a:p>
        </p:txBody>
      </p:sp>
      <p:sp>
        <p:nvSpPr>
          <p:cNvPr id="3" name="Espace réservé du contenu 2">
            <a:extLst>
              <a:ext uri="{FF2B5EF4-FFF2-40B4-BE49-F238E27FC236}">
                <a16:creationId xmlns:a16="http://schemas.microsoft.com/office/drawing/2014/main" id="{3AC8C555-333F-E521-F247-3B556964A2D4}"/>
              </a:ext>
            </a:extLst>
          </p:cNvPr>
          <p:cNvSpPr>
            <a:spLocks noGrp="1"/>
          </p:cNvSpPr>
          <p:nvPr>
            <p:ph idx="1"/>
          </p:nvPr>
        </p:nvSpPr>
        <p:spPr/>
        <p:txBody>
          <a:bodyPr/>
          <a:lstStyle/>
          <a:p>
            <a:r>
              <a:rPr lang="fr-FR" dirty="0"/>
              <a:t>2014 création de la solution en </a:t>
            </a:r>
            <a:r>
              <a:rPr lang="fr-FR" dirty="0" err="1"/>
              <a:t>Opensource</a:t>
            </a:r>
            <a:r>
              <a:rPr lang="fr-FR" dirty="0"/>
              <a:t> par </a:t>
            </a:r>
            <a:r>
              <a:rPr lang="fr-FR" dirty="0" err="1"/>
              <a:t>Hashicorp</a:t>
            </a:r>
            <a:r>
              <a:rPr lang="fr-FR" dirty="0"/>
              <a:t> pour AWS</a:t>
            </a:r>
          </a:p>
          <a:p>
            <a:r>
              <a:rPr lang="fr-FR" dirty="0"/>
              <a:t>2017 début de la popularisation de la solution et début des partenariats important (ex: Microsoft) </a:t>
            </a:r>
          </a:p>
          <a:p>
            <a:r>
              <a:rPr lang="fr-FR" dirty="0"/>
              <a:t>2018 création de version entreprise (pour avoir des financement)</a:t>
            </a:r>
          </a:p>
          <a:p>
            <a:r>
              <a:rPr lang="fr-FR" dirty="0"/>
              <a:t>2020 création de la version </a:t>
            </a:r>
            <a:r>
              <a:rPr lang="fr-FR" dirty="0" err="1"/>
              <a:t>terraform</a:t>
            </a:r>
            <a:r>
              <a:rPr lang="fr-FR" dirty="0"/>
              <a:t> cloud (exécution depuis une plateforme dédiée)</a:t>
            </a:r>
          </a:p>
          <a:p>
            <a:r>
              <a:rPr lang="fr-FR" dirty="0"/>
              <a:t>2021 déploiement de la version 1 </a:t>
            </a:r>
          </a:p>
          <a:p>
            <a:r>
              <a:rPr lang="fr-FR" dirty="0"/>
              <a:t>2023 risque de sortie de l’</a:t>
            </a:r>
            <a:r>
              <a:rPr lang="fr-FR" dirty="0" err="1"/>
              <a:t>opensource</a:t>
            </a:r>
            <a:r>
              <a:rPr lang="fr-FR" dirty="0"/>
              <a:t> par l’éditeur (c’est pas une bonne année pour l’</a:t>
            </a:r>
            <a:r>
              <a:rPr lang="fr-FR" dirty="0" err="1"/>
              <a:t>Opensource</a:t>
            </a:r>
            <a:r>
              <a:rPr lang="fr-FR" dirty="0"/>
              <a:t>) </a:t>
            </a:r>
            <a:r>
              <a:rPr lang="fr-FR" dirty="0" err="1"/>
              <a:t>OpenTF</a:t>
            </a:r>
            <a:r>
              <a:rPr lang="fr-FR" dirty="0"/>
              <a:t> en remplacement ? </a:t>
            </a:r>
          </a:p>
        </p:txBody>
      </p:sp>
      <p:pic>
        <p:nvPicPr>
          <p:cNvPr id="5" name="Graphique 4">
            <a:extLst>
              <a:ext uri="{FF2B5EF4-FFF2-40B4-BE49-F238E27FC236}">
                <a16:creationId xmlns:a16="http://schemas.microsoft.com/office/drawing/2014/main" id="{95E20D2C-C43B-756C-B059-7E98C462E5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3360" y="455001"/>
            <a:ext cx="3259993" cy="1629997"/>
          </a:xfrm>
          <a:prstGeom prst="rect">
            <a:avLst/>
          </a:prstGeom>
        </p:spPr>
      </p:pic>
    </p:spTree>
    <p:extLst>
      <p:ext uri="{BB962C8B-B14F-4D97-AF65-F5344CB8AC3E}">
        <p14:creationId xmlns:p14="http://schemas.microsoft.com/office/powerpoint/2010/main" val="223607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07437-F227-6190-7309-171BA119A185}"/>
              </a:ext>
            </a:extLst>
          </p:cNvPr>
          <p:cNvSpPr>
            <a:spLocks noGrp="1"/>
          </p:cNvSpPr>
          <p:nvPr>
            <p:ph type="title"/>
          </p:nvPr>
        </p:nvSpPr>
        <p:spPr/>
        <p:txBody>
          <a:bodyPr/>
          <a:lstStyle/>
          <a:p>
            <a:r>
              <a:rPr lang="fr-FR" dirty="0" err="1"/>
              <a:t>Terraform</a:t>
            </a:r>
            <a:r>
              <a:rPr lang="fr-FR" dirty="0"/>
              <a:t>, à quoi ça sert ?</a:t>
            </a:r>
          </a:p>
        </p:txBody>
      </p:sp>
      <p:sp>
        <p:nvSpPr>
          <p:cNvPr id="3" name="Espace réservé du contenu 2">
            <a:extLst>
              <a:ext uri="{FF2B5EF4-FFF2-40B4-BE49-F238E27FC236}">
                <a16:creationId xmlns:a16="http://schemas.microsoft.com/office/drawing/2014/main" id="{185681E4-62DD-F543-1BFC-9C2DA77CB02D}"/>
              </a:ext>
            </a:extLst>
          </p:cNvPr>
          <p:cNvSpPr>
            <a:spLocks noGrp="1"/>
          </p:cNvSpPr>
          <p:nvPr>
            <p:ph idx="1"/>
          </p:nvPr>
        </p:nvSpPr>
        <p:spPr/>
        <p:txBody>
          <a:bodyPr/>
          <a:lstStyle/>
          <a:p>
            <a:r>
              <a:rPr lang="fr-FR" dirty="0" err="1"/>
              <a:t>Terraform</a:t>
            </a:r>
            <a:r>
              <a:rPr lang="fr-FR" dirty="0"/>
              <a:t> est une solution </a:t>
            </a:r>
            <a:r>
              <a:rPr lang="fr-FR" dirty="0" err="1"/>
              <a:t>IaC</a:t>
            </a:r>
            <a:r>
              <a:rPr lang="fr-FR" dirty="0"/>
              <a:t> (</a:t>
            </a:r>
            <a:r>
              <a:rPr lang="fr-FR" dirty="0" err="1"/>
              <a:t>Infrastructre</a:t>
            </a:r>
            <a:r>
              <a:rPr lang="fr-FR" dirty="0"/>
              <a:t> As Code)</a:t>
            </a:r>
          </a:p>
          <a:p>
            <a:r>
              <a:rPr lang="fr-FR" dirty="0"/>
              <a:t>Le but est de provisionner une infrastructure cloud via des lignes de code pour gagner du temps</a:t>
            </a:r>
          </a:p>
          <a:p>
            <a:r>
              <a:rPr lang="fr-FR" dirty="0"/>
              <a:t>On retrouve une logique de boucle, de variable et même de fonction sous la forme de modules !</a:t>
            </a:r>
          </a:p>
          <a:p>
            <a:r>
              <a:rPr lang="fr-FR" dirty="0"/>
              <a:t>C’est très pratique pour déployer une solution à la volée !</a:t>
            </a:r>
          </a:p>
          <a:p>
            <a:r>
              <a:rPr lang="fr-FR" dirty="0"/>
              <a:t>On peut au besoin reconstruire ou détruire des ressources. </a:t>
            </a:r>
          </a:p>
        </p:txBody>
      </p:sp>
    </p:spTree>
    <p:extLst>
      <p:ext uri="{BB962C8B-B14F-4D97-AF65-F5344CB8AC3E}">
        <p14:creationId xmlns:p14="http://schemas.microsoft.com/office/powerpoint/2010/main" val="150732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886473-C108-406A-7129-D0B8D4202C2F}"/>
              </a:ext>
            </a:extLst>
          </p:cNvPr>
          <p:cNvSpPr>
            <a:spLocks noGrp="1"/>
          </p:cNvSpPr>
          <p:nvPr>
            <p:ph type="title"/>
          </p:nvPr>
        </p:nvSpPr>
        <p:spPr/>
        <p:txBody>
          <a:bodyPr/>
          <a:lstStyle/>
          <a:p>
            <a:r>
              <a:rPr lang="fr-FR" dirty="0"/>
              <a:t>Quel est l’intérêt d’utiliser un outil comme </a:t>
            </a:r>
            <a:r>
              <a:rPr lang="fr-FR" dirty="0" err="1"/>
              <a:t>Terraform</a:t>
            </a:r>
            <a:r>
              <a:rPr lang="fr-FR" dirty="0"/>
              <a:t> ?</a:t>
            </a:r>
          </a:p>
        </p:txBody>
      </p:sp>
      <p:sp>
        <p:nvSpPr>
          <p:cNvPr id="3" name="Espace réservé du contenu 2">
            <a:extLst>
              <a:ext uri="{FF2B5EF4-FFF2-40B4-BE49-F238E27FC236}">
                <a16:creationId xmlns:a16="http://schemas.microsoft.com/office/drawing/2014/main" id="{3E920D6C-6BBD-A495-B11C-58C7AD0F3ED6}"/>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98508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562D04-C152-D5BC-8EFE-780F626D1103}"/>
              </a:ext>
            </a:extLst>
          </p:cNvPr>
          <p:cNvSpPr>
            <a:spLocks noGrp="1"/>
          </p:cNvSpPr>
          <p:nvPr>
            <p:ph type="title"/>
          </p:nvPr>
        </p:nvSpPr>
        <p:spPr/>
        <p:txBody>
          <a:bodyPr/>
          <a:lstStyle/>
          <a:p>
            <a:r>
              <a:rPr lang="fr-FR" dirty="0" err="1"/>
              <a:t>Terraform</a:t>
            </a:r>
            <a:r>
              <a:rPr lang="fr-FR" dirty="0"/>
              <a:t> un outil intégré au déploiement continu </a:t>
            </a:r>
          </a:p>
        </p:txBody>
      </p:sp>
      <p:pic>
        <p:nvPicPr>
          <p:cNvPr id="5" name="Espace réservé du contenu 4" descr="Une image contenant texte, capture d’écran, Police, diagramme&#10;&#10;Description générée automatiquement">
            <a:extLst>
              <a:ext uri="{FF2B5EF4-FFF2-40B4-BE49-F238E27FC236}">
                <a16:creationId xmlns:a16="http://schemas.microsoft.com/office/drawing/2014/main" id="{39B2A851-962E-3DEA-8B55-9586778EB5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581" y="1930400"/>
            <a:ext cx="7206424" cy="4602897"/>
          </a:xfrm>
        </p:spPr>
      </p:pic>
    </p:spTree>
    <p:extLst>
      <p:ext uri="{BB962C8B-B14F-4D97-AF65-F5344CB8AC3E}">
        <p14:creationId xmlns:p14="http://schemas.microsoft.com/office/powerpoint/2010/main" val="349258661"/>
      </p:ext>
    </p:extLst>
  </p:cSld>
  <p:clrMapOvr>
    <a:masterClrMapping/>
  </p:clrMapOvr>
</p:sld>
</file>

<file path=ppt/theme/theme1.xml><?xml version="1.0" encoding="utf-8"?>
<a:theme xmlns:a="http://schemas.openxmlformats.org/drawingml/2006/main" name="Facet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0B02119145B040BA4209AFDE2434AB" ma:contentTypeVersion="12" ma:contentTypeDescription="Crée un document." ma:contentTypeScope="" ma:versionID="cbfe671097a59601ece50f30d9326bc0">
  <xsd:schema xmlns:xsd="http://www.w3.org/2001/XMLSchema" xmlns:xs="http://www.w3.org/2001/XMLSchema" xmlns:p="http://schemas.microsoft.com/office/2006/metadata/properties" xmlns:ns3="e8996d51-892a-4ea3-92c2-230f321efc75" xmlns:ns4="7566a20a-6619-4ca0-a7ee-2cdf3eee5448" targetNamespace="http://schemas.microsoft.com/office/2006/metadata/properties" ma:root="true" ma:fieldsID="2005fb2edf1fa4894d81342be48a0dea" ns3:_="" ns4:_="">
    <xsd:import namespace="e8996d51-892a-4ea3-92c2-230f321efc75"/>
    <xsd:import namespace="7566a20a-6619-4ca0-a7ee-2cdf3eee544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996d51-892a-4ea3-92c2-230f321efc7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66a20a-6619-4ca0-a7ee-2cdf3eee544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566a20a-6619-4ca0-a7ee-2cdf3eee544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5A7F9-A382-44E5-ADBA-675BEFC41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996d51-892a-4ea3-92c2-230f321efc75"/>
    <ds:schemaRef ds:uri="7566a20a-6619-4ca0-a7ee-2cdf3eee54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445755-BB5D-4E78-B46D-5BE26315DBC5}">
  <ds:schemaRefs>
    <ds:schemaRef ds:uri="http://www.w3.org/XML/1998/namespace"/>
    <ds:schemaRef ds:uri="http://purl.org/dc/terms/"/>
    <ds:schemaRef ds:uri="http://purl.org/dc/dcmitype/"/>
    <ds:schemaRef ds:uri="http://purl.org/dc/elements/1.1/"/>
    <ds:schemaRef ds:uri="7566a20a-6619-4ca0-a7ee-2cdf3eee5448"/>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e8996d51-892a-4ea3-92c2-230f321efc75"/>
  </ds:schemaRefs>
</ds:datastoreItem>
</file>

<file path=customXml/itemProps3.xml><?xml version="1.0" encoding="utf-8"?>
<ds:datastoreItem xmlns:ds="http://schemas.openxmlformats.org/officeDocument/2006/customXml" ds:itemID="{A6F2787F-B83E-4F2F-9A1A-4146CCCDD9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661</TotalTime>
  <Words>2112</Words>
  <Application>Microsoft Office PowerPoint</Application>
  <PresentationFormat>Grand écran</PresentationFormat>
  <Paragraphs>241</Paragraphs>
  <Slides>51</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51</vt:i4>
      </vt:variant>
    </vt:vector>
  </HeadingPairs>
  <TitlesOfParts>
    <vt:vector size="56" baseType="lpstr">
      <vt:lpstr>Arial</vt:lpstr>
      <vt:lpstr>Calibri</vt:lpstr>
      <vt:lpstr>Trebuchet MS</vt:lpstr>
      <vt:lpstr>Wingdings 3</vt:lpstr>
      <vt:lpstr>Facette</vt:lpstr>
      <vt:lpstr>INFR050 Terraform</vt:lpstr>
      <vt:lpstr>Présentation Formateur</vt:lpstr>
      <vt:lpstr>Parlons de vous </vt:lpstr>
      <vt:lpstr>Les objectifs du cours</vt:lpstr>
      <vt:lpstr>Sources:</vt:lpstr>
      <vt:lpstr>Historique de Terraform</vt:lpstr>
      <vt:lpstr>Terraform, à quoi ça sert ?</vt:lpstr>
      <vt:lpstr>Quel est l’intérêt d’utiliser un outil comme Terraform ?</vt:lpstr>
      <vt:lpstr>Terraform un outil intégré au déploiement continu </vt:lpstr>
      <vt:lpstr>L’apprentissage par la pratique : le lab</vt:lpstr>
      <vt:lpstr>Comment utiliser Terraform</vt:lpstr>
      <vt:lpstr>Les prérequis pour le lab </vt:lpstr>
      <vt:lpstr>Comment installer terraform en local</vt:lpstr>
      <vt:lpstr>Vocabulaire : Le provider</vt:lpstr>
      <vt:lpstr>Exemple d’un provider : le provider azure </vt:lpstr>
      <vt:lpstr>Le workflow d’un déploiement Terraform</vt:lpstr>
      <vt:lpstr>Terraform init</vt:lpstr>
      <vt:lpstr>Exercice 1: </vt:lpstr>
      <vt:lpstr>Les ressources</vt:lpstr>
      <vt:lpstr>La description des ressources</vt:lpstr>
      <vt:lpstr>Présentation PowerPoint</vt:lpstr>
      <vt:lpstr>Les attributs</vt:lpstr>
      <vt:lpstr>Exercice 2:</vt:lpstr>
      <vt:lpstr>Terraform plan</vt:lpstr>
      <vt:lpstr>Terraform apply</vt:lpstr>
      <vt:lpstr>Exercice 3 </vt:lpstr>
      <vt:lpstr>Ordre d’exécution du plan</vt:lpstr>
      <vt:lpstr>Exercice 4: gestion des dépendances </vt:lpstr>
      <vt:lpstr>Terraform destroy</vt:lpstr>
      <vt:lpstr>Exercice 6: Suppression</vt:lpstr>
      <vt:lpstr>Les variables</vt:lpstr>
      <vt:lpstr>Exemple Variable </vt:lpstr>
      <vt:lpstr>Exercice 7: Création d’un nom commun</vt:lpstr>
      <vt:lpstr>Output</vt:lpstr>
      <vt:lpstr>Exercice 8:</vt:lpstr>
      <vt:lpstr>Les fonctions</vt:lpstr>
      <vt:lpstr>Les conditions</vt:lpstr>
      <vt:lpstr>Présentation PowerPoint</vt:lpstr>
      <vt:lpstr>Exercice 9: </vt:lpstr>
      <vt:lpstr>Les Meta-Argument</vt:lpstr>
      <vt:lpstr>Depends_on</vt:lpstr>
      <vt:lpstr>Présentation PowerPoint</vt:lpstr>
      <vt:lpstr>Exercice 10:</vt:lpstr>
      <vt:lpstr>Count</vt:lpstr>
      <vt:lpstr>Présentation PowerPoint</vt:lpstr>
      <vt:lpstr>Exercice 11</vt:lpstr>
      <vt:lpstr>for_each</vt:lpstr>
      <vt:lpstr>Présentation PowerPoint</vt:lpstr>
      <vt:lpstr>Les modules</vt:lpstr>
      <vt:lpstr>Exercice 13:</vt:lpstr>
      <vt:lpstr>Pour aller plus loin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Terraform</dc:title>
  <dc:creator>BELAUD Benjamin</dc:creator>
  <cp:lastModifiedBy>BELAUD Benjamin</cp:lastModifiedBy>
  <cp:revision>2</cp:revision>
  <dcterms:created xsi:type="dcterms:W3CDTF">2023-09-04T16:26:19Z</dcterms:created>
  <dcterms:modified xsi:type="dcterms:W3CDTF">2023-09-06T12:14:18Z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0x010100DD0B02119145B040BA4209AFDE2434AB</vt:lpwstr>
  </property>
</Properties>
</file>